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Lst>
  <p:notesMasterIdLst>
    <p:notesMasterId r:id="rId4"/>
  </p:notesMasterIdLst>
  <p:handoutMasterIdLst>
    <p:handoutMasterId r:id="rId69"/>
  </p:handoutMasterIdLst>
  <p:sldIdLst>
    <p:sldId id="3288" r:id="rId3"/>
    <p:sldId id="3317" r:id="rId5"/>
    <p:sldId id="3365" r:id="rId6"/>
    <p:sldId id="3453" r:id="rId7"/>
    <p:sldId id="3613" r:id="rId8"/>
    <p:sldId id="3344" r:id="rId9"/>
    <p:sldId id="3369" r:id="rId10"/>
    <p:sldId id="3614" r:id="rId11"/>
    <p:sldId id="3454" r:id="rId12"/>
    <p:sldId id="3541" r:id="rId13"/>
    <p:sldId id="3455" r:id="rId14"/>
    <p:sldId id="3572" r:id="rId15"/>
    <p:sldId id="3573" r:id="rId16"/>
    <p:sldId id="3543" r:id="rId17"/>
    <p:sldId id="3670" r:id="rId18"/>
    <p:sldId id="3544" r:id="rId19"/>
    <p:sldId id="3496" r:id="rId20"/>
    <p:sldId id="3545" r:id="rId21"/>
    <p:sldId id="3574" r:id="rId22"/>
    <p:sldId id="3497" r:id="rId23"/>
    <p:sldId id="3567" r:id="rId24"/>
    <p:sldId id="3566" r:id="rId25"/>
    <p:sldId id="3546" r:id="rId26"/>
    <p:sldId id="3615" r:id="rId27"/>
    <p:sldId id="3547" r:id="rId28"/>
    <p:sldId id="3568" r:id="rId29"/>
    <p:sldId id="3548" r:id="rId30"/>
    <p:sldId id="3575" r:id="rId31"/>
    <p:sldId id="3671" r:id="rId32"/>
    <p:sldId id="3549" r:id="rId33"/>
    <p:sldId id="3499" r:id="rId34"/>
    <p:sldId id="3550" r:id="rId35"/>
    <p:sldId id="3551" r:id="rId36"/>
    <p:sldId id="3500" r:id="rId37"/>
    <p:sldId id="3552" r:id="rId38"/>
    <p:sldId id="3553" r:id="rId39"/>
    <p:sldId id="3554" r:id="rId40"/>
    <p:sldId id="3501" r:id="rId41"/>
    <p:sldId id="3672" r:id="rId42"/>
    <p:sldId id="3555" r:id="rId43"/>
    <p:sldId id="3350" r:id="rId44"/>
    <p:sldId id="3503" r:id="rId45"/>
    <p:sldId id="3504" r:id="rId46"/>
    <p:sldId id="3556" r:id="rId47"/>
    <p:sldId id="3557" r:id="rId48"/>
    <p:sldId id="3558" r:id="rId49"/>
    <p:sldId id="3505" r:id="rId50"/>
    <p:sldId id="3506" r:id="rId51"/>
    <p:sldId id="3569" r:id="rId52"/>
    <p:sldId id="3559" r:id="rId53"/>
    <p:sldId id="3560" r:id="rId54"/>
    <p:sldId id="3507" r:id="rId55"/>
    <p:sldId id="3571" r:id="rId56"/>
    <p:sldId id="3561" r:id="rId57"/>
    <p:sldId id="3673" r:id="rId58"/>
    <p:sldId id="3444" r:id="rId59"/>
    <p:sldId id="3616" r:id="rId60"/>
    <p:sldId id="3617" r:id="rId61"/>
    <p:sldId id="3618" r:id="rId62"/>
    <p:sldId id="3619" r:id="rId63"/>
    <p:sldId id="3620" r:id="rId64"/>
    <p:sldId id="3621" r:id="rId65"/>
    <p:sldId id="3622" r:id="rId66"/>
    <p:sldId id="3623" r:id="rId67"/>
    <p:sldId id="3343" r:id="rId68"/>
  </p:sldIdLst>
  <p:sldSz cx="9145270" cy="5144770"/>
  <p:notesSz cx="6858000" cy="9144000"/>
  <p:custDataLst>
    <p:tags r:id="rId73"/>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1pPr>
    <a:lvl2pPr marL="455295" indent="-129540" algn="l" rtl="0" fontAlgn="base">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2pPr>
    <a:lvl3pPr marL="912495" indent="-261620" algn="l" rtl="0" fontAlgn="base">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3pPr>
    <a:lvl4pPr marL="1369695" indent="-394335" algn="l" rtl="0" fontAlgn="base">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4pPr>
    <a:lvl5pPr marL="1826895" indent="-526415" algn="l" rtl="0" fontAlgn="base">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5pPr>
    <a:lvl6pPr marL="1625600" algn="l" defTabSz="650240" rtl="0" eaLnBrk="1" latinLnBrk="0" hangingPunct="1">
      <a:defRPr kern="1200">
        <a:solidFill>
          <a:schemeClr val="tx1"/>
        </a:solidFill>
        <a:latin typeface="Calibri" panose="020F0502020204030204" pitchFamily="34" charset="0"/>
        <a:ea typeface="楷体" panose="02010609060101010101" pitchFamily="2" charset="-122"/>
        <a:cs typeface="+mn-cs"/>
      </a:defRPr>
    </a:lvl6pPr>
    <a:lvl7pPr marL="1950720" algn="l" defTabSz="650240" rtl="0" eaLnBrk="1" latinLnBrk="0" hangingPunct="1">
      <a:defRPr kern="1200">
        <a:solidFill>
          <a:schemeClr val="tx1"/>
        </a:solidFill>
        <a:latin typeface="Calibri" panose="020F0502020204030204" pitchFamily="34" charset="0"/>
        <a:ea typeface="楷体" panose="02010609060101010101" pitchFamily="2" charset="-122"/>
        <a:cs typeface="+mn-cs"/>
      </a:defRPr>
    </a:lvl7pPr>
    <a:lvl8pPr marL="2275840" algn="l" defTabSz="650240" rtl="0" eaLnBrk="1" latinLnBrk="0" hangingPunct="1">
      <a:defRPr kern="1200">
        <a:solidFill>
          <a:schemeClr val="tx1"/>
        </a:solidFill>
        <a:latin typeface="Calibri" panose="020F0502020204030204" pitchFamily="34" charset="0"/>
        <a:ea typeface="楷体" panose="02010609060101010101" pitchFamily="2" charset="-122"/>
        <a:cs typeface="+mn-cs"/>
      </a:defRPr>
    </a:lvl8pPr>
    <a:lvl9pPr marL="2601595" algn="l" defTabSz="650240" rtl="0" eaLnBrk="1" latinLnBrk="0" hangingPunct="1">
      <a:defRPr kern="1200">
        <a:solidFill>
          <a:schemeClr val="tx1"/>
        </a:solidFill>
        <a:latin typeface="Calibri" panose="020F0502020204030204" pitchFamily="34" charset="0"/>
        <a:ea typeface="楷体" panose="02010609060101010101" pitchFamily="2" charset="-122"/>
        <a:cs typeface="+mn-cs"/>
      </a:defRPr>
    </a:lvl9pPr>
  </p:defaultTextStyle>
  <p:extLst>
    <p:ext uri="{EFAFB233-063F-42B5-8137-9DF3F51BA10A}">
      <p15:sldGuideLst xmlns:p15="http://schemas.microsoft.com/office/powerpoint/2012/main">
        <p15:guide id="1" orient="horz" pos="288" userDrawn="1">
          <p15:clr>
            <a:srgbClr val="A4A3A4"/>
          </p15:clr>
        </p15:guide>
        <p15:guide id="2" pos="4068" userDrawn="1">
          <p15:clr>
            <a:srgbClr val="A4A3A4"/>
          </p15:clr>
        </p15:guide>
        <p15:guide id="5" orient="horz" pos="4183" userDrawn="1">
          <p15:clr>
            <a:srgbClr val="A4A3A4"/>
          </p15:clr>
        </p15:guide>
        <p15:guide id="6" pos="7588" userDrawn="1">
          <p15:clr>
            <a:srgbClr val="A4A3A4"/>
          </p15:clr>
        </p15:guide>
        <p15:guide id="7" pos="340" userDrawn="1">
          <p15:clr>
            <a:srgbClr val="A4A3A4"/>
          </p15:clr>
        </p15:guide>
        <p15:guide id="8" pos="1351" userDrawn="1">
          <p15:clr>
            <a:srgbClr val="A4A3A4"/>
          </p15:clr>
        </p15:guide>
        <p15:guide id="9" orient="horz" pos="224" userDrawn="1">
          <p15:clr>
            <a:srgbClr val="A4A3A4"/>
          </p15:clr>
        </p15:guide>
        <p15:guide id="10" orient="horz" pos="3002" userDrawn="1">
          <p15:clr>
            <a:srgbClr val="A4A3A4"/>
          </p15:clr>
        </p15:guide>
        <p15:guide id="11" pos="2880" userDrawn="1">
          <p15:clr>
            <a:srgbClr val="A4A3A4"/>
          </p15:clr>
        </p15:guide>
        <p15:guide id="12" pos="5364" userDrawn="1">
          <p15:clr>
            <a:srgbClr val="A4A3A4"/>
          </p15:clr>
        </p15:guide>
        <p15:guide id="13" pos="295" userDrawn="1">
          <p15:clr>
            <a:srgbClr val="A4A3A4"/>
          </p15:clr>
        </p15:guide>
        <p15:guide id="14" pos="9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0AEA9"/>
    <a:srgbClr val="AE1233"/>
    <a:srgbClr val="9F7B63"/>
    <a:srgbClr val="F48E77"/>
    <a:srgbClr val="A1BD70"/>
    <a:srgbClr val="889EB6"/>
    <a:srgbClr val="004236"/>
    <a:srgbClr val="169274"/>
    <a:srgbClr val="84004C"/>
    <a:srgbClr val="8B2F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614" autoAdjust="0"/>
    <p:restoredTop sz="92986" autoAdjust="0"/>
  </p:normalViewPr>
  <p:slideViewPr>
    <p:cSldViewPr showGuides="1">
      <p:cViewPr varScale="1">
        <p:scale>
          <a:sx n="109" d="100"/>
          <a:sy n="109" d="100"/>
        </p:scale>
        <p:origin x="662" y="110"/>
      </p:cViewPr>
      <p:guideLst>
        <p:guide orient="horz" pos="288"/>
        <p:guide pos="4068"/>
        <p:guide orient="horz" pos="4183"/>
        <p:guide pos="7588"/>
        <p:guide pos="340"/>
        <p:guide pos="1351"/>
        <p:guide orient="horz" pos="224"/>
        <p:guide orient="horz" pos="3002"/>
        <p:guide pos="2880"/>
        <p:guide pos="5364"/>
        <p:guide pos="295"/>
        <p:guide pos="960"/>
      </p:guideLst>
    </p:cSldViewPr>
  </p:slideViewPr>
  <p:outlineViewPr>
    <p:cViewPr>
      <p:scale>
        <a:sx n="100" d="100"/>
        <a:sy n="100" d="100"/>
      </p:scale>
      <p:origin x="0" y="-14412"/>
    </p:cViewPr>
  </p:outlineViewPr>
  <p:notesTextViewPr>
    <p:cViewPr>
      <p:scale>
        <a:sx n="1" d="1"/>
        <a:sy n="1" d="1"/>
      </p:scale>
      <p:origin x="0" y="0"/>
    </p:cViewPr>
  </p:notesTextViewPr>
  <p:sorterViewPr>
    <p:cViewPr>
      <p:scale>
        <a:sx n="186" d="100"/>
        <a:sy n="186" d="100"/>
      </p:scale>
      <p:origin x="0" y="0"/>
    </p:cViewPr>
  </p:sorterViewPr>
  <p:notesViewPr>
    <p:cSldViewPr>
      <p:cViewPr varScale="1">
        <p:scale>
          <a:sx n="85" d="100"/>
          <a:sy n="85" d="100"/>
        </p:scale>
        <p:origin x="3804" y="96"/>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3" Type="http://schemas.openxmlformats.org/officeDocument/2006/relationships/tags" Target="tags/tag29.xml"/><Relationship Id="rId72" Type="http://schemas.openxmlformats.org/officeDocument/2006/relationships/tableStyles" Target="tableStyles.xml"/><Relationship Id="rId71" Type="http://schemas.openxmlformats.org/officeDocument/2006/relationships/viewProps" Target="viewProps.xml"/><Relationship Id="rId70" Type="http://schemas.openxmlformats.org/officeDocument/2006/relationships/presProps" Target="presProps.xml"/><Relationship Id="rId7" Type="http://schemas.openxmlformats.org/officeDocument/2006/relationships/slide" Target="slides/slide4.xml"/><Relationship Id="rId69" Type="http://schemas.openxmlformats.org/officeDocument/2006/relationships/handoutMaster" Target="handoutMasters/handoutMaster1.xml"/><Relationship Id="rId68" Type="http://schemas.openxmlformats.org/officeDocument/2006/relationships/slide" Target="slides/slide65.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dirty="0">
              <a:latin typeface="楷体" panose="02010609060101010101" pitchFamily="2" charset="-122"/>
            </a:endParaRPr>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latin typeface="楷体" panose="02010609060101010101" pitchFamily="2" charset="-122"/>
              </a:rPr>
            </a:fld>
            <a:endParaRPr lang="zh-CN" altLang="en-US" dirty="0">
              <a:latin typeface="楷体" panose="02010609060101010101" pitchFamily="2" charset="-122"/>
            </a:endParaRPr>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dirty="0">
              <a:latin typeface="楷体" panose="02010609060101010101" pitchFamily="2" charset="-122"/>
            </a:endParaRPr>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latin typeface="楷体" panose="02010609060101010101" pitchFamily="2" charset="-122"/>
              </a:rPr>
            </a:fld>
            <a:endParaRPr lang="zh-CN" altLang="en-US" dirty="0">
              <a:latin typeface="楷体" panose="02010609060101010101" pitchFamily="2" charset="-122"/>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楷体" panose="02010609060101010101" pitchFamily="2" charset="-122"/>
              </a:defRPr>
            </a:lvl1pPr>
          </a:lstStyle>
          <a:p>
            <a:pPr>
              <a:defRPr/>
            </a:pPr>
            <a:endParaRPr lang="zh-CN" altLang="en-US" dirty="0"/>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楷体" panose="02010609060101010101" pitchFamily="2" charset="-122"/>
              </a:defRPr>
            </a:lvl1pPr>
          </a:lstStyle>
          <a:p>
            <a:pPr>
              <a:defRPr/>
            </a:pPr>
            <a:fld id="{06024D97-E667-405D-B634-E583E2108D71}" type="datetimeFigureOut">
              <a:rPr lang="zh-CN" altLang="en-US" smtClean="0"/>
            </a:fld>
            <a:endParaRPr lang="zh-CN" altLang="en-US" dirty="0"/>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dirty="0"/>
              <a:t>单击此处编辑母版文本样式</a:t>
            </a:r>
            <a:endParaRPr lang="zh-CN" altLang="en-US" noProof="0" dirty="0"/>
          </a:p>
          <a:p>
            <a:pPr lvl="1"/>
            <a:r>
              <a:rPr lang="zh-CN" altLang="en-US" noProof="0" dirty="0"/>
              <a:t>第二级</a:t>
            </a:r>
            <a:endParaRPr lang="zh-CN" altLang="en-US" noProof="0" dirty="0"/>
          </a:p>
          <a:p>
            <a:pPr lvl="2"/>
            <a:r>
              <a:rPr lang="zh-CN" altLang="en-US" noProof="0" dirty="0"/>
              <a:t>第三级</a:t>
            </a:r>
            <a:endParaRPr lang="zh-CN" altLang="en-US" noProof="0" dirty="0"/>
          </a:p>
          <a:p>
            <a:pPr lvl="3"/>
            <a:r>
              <a:rPr lang="zh-CN" altLang="en-US" noProof="0" dirty="0"/>
              <a:t>第四级</a:t>
            </a:r>
            <a:endParaRPr lang="zh-CN" altLang="en-US" noProof="0" dirty="0"/>
          </a:p>
          <a:p>
            <a:pPr lvl="4"/>
            <a:r>
              <a:rPr lang="zh-CN" altLang="en-US" noProof="0" dirty="0"/>
              <a:t>第五级</a:t>
            </a:r>
            <a:endParaRPr lang="zh-CN" altLang="en-US" noProof="0" dirty="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楷体" panose="02010609060101010101" pitchFamily="2" charset="-122"/>
              </a:defRPr>
            </a:lvl1pPr>
          </a:lstStyle>
          <a:p>
            <a:pPr>
              <a:defRPr/>
            </a:pPr>
            <a:endParaRPr lang="zh-CN" altLang="en-US" dirty="0"/>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lstStyle>
            <a:lvl1pPr algn="r">
              <a:defRPr sz="1200">
                <a:latin typeface="楷体" panose="02010609060101010101" pitchFamily="2" charset="-122"/>
              </a:defRPr>
            </a:lvl1pPr>
          </a:lstStyle>
          <a:p>
            <a:fld id="{418F03C3-53C1-4F10-8DAF-D1F318E96C6E}" type="slidenum">
              <a:rPr lang="zh-CN" altLang="en-US" smtClean="0"/>
            </a:fld>
            <a:endParaRPr lang="zh-CN" alt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900" kern="1200">
        <a:solidFill>
          <a:schemeClr val="tx1"/>
        </a:solidFill>
        <a:latin typeface="楷体" panose="02010609060101010101" pitchFamily="2" charset="-122"/>
        <a:ea typeface="+mn-ea"/>
        <a:cs typeface="+mn-cs"/>
      </a:defRPr>
    </a:lvl1pPr>
    <a:lvl2pPr marL="323850" algn="l" rtl="0" eaLnBrk="0" fontAlgn="base" hangingPunct="0">
      <a:spcBef>
        <a:spcPct val="30000"/>
      </a:spcBef>
      <a:spcAft>
        <a:spcPct val="0"/>
      </a:spcAft>
      <a:defRPr sz="900" kern="1200">
        <a:solidFill>
          <a:schemeClr val="tx1"/>
        </a:solidFill>
        <a:latin typeface="楷体" panose="02010609060101010101" pitchFamily="2" charset="-122"/>
        <a:ea typeface="+mn-ea"/>
        <a:cs typeface="+mn-cs"/>
      </a:defRPr>
    </a:lvl2pPr>
    <a:lvl3pPr marL="648970" algn="l" rtl="0" eaLnBrk="0" fontAlgn="base" hangingPunct="0">
      <a:spcBef>
        <a:spcPct val="30000"/>
      </a:spcBef>
      <a:spcAft>
        <a:spcPct val="0"/>
      </a:spcAft>
      <a:defRPr sz="900" kern="1200">
        <a:solidFill>
          <a:schemeClr val="tx1"/>
        </a:solidFill>
        <a:latin typeface="楷体" panose="02010609060101010101" pitchFamily="2" charset="-122"/>
        <a:ea typeface="+mn-ea"/>
        <a:cs typeface="+mn-cs"/>
      </a:defRPr>
    </a:lvl3pPr>
    <a:lvl4pPr marL="974090" algn="l" rtl="0" eaLnBrk="0" fontAlgn="base" hangingPunct="0">
      <a:spcBef>
        <a:spcPct val="30000"/>
      </a:spcBef>
      <a:spcAft>
        <a:spcPct val="0"/>
      </a:spcAft>
      <a:defRPr sz="900" kern="1200">
        <a:solidFill>
          <a:schemeClr val="tx1"/>
        </a:solidFill>
        <a:latin typeface="楷体" panose="02010609060101010101" pitchFamily="2" charset="-122"/>
        <a:ea typeface="+mn-ea"/>
        <a:cs typeface="+mn-cs"/>
      </a:defRPr>
    </a:lvl4pPr>
    <a:lvl5pPr marL="1299210" algn="l" rtl="0" eaLnBrk="0" fontAlgn="base" hangingPunct="0">
      <a:spcBef>
        <a:spcPct val="30000"/>
      </a:spcBef>
      <a:spcAft>
        <a:spcPct val="0"/>
      </a:spcAft>
      <a:defRPr sz="900" kern="1200">
        <a:solidFill>
          <a:schemeClr val="tx1"/>
        </a:solidFill>
        <a:latin typeface="楷体" panose="02010609060101010101" pitchFamily="2" charset="-122"/>
        <a:ea typeface="+mn-ea"/>
        <a:cs typeface="+mn-cs"/>
      </a:defRPr>
    </a:lvl5pPr>
    <a:lvl6pPr marL="1625600" algn="l" defTabSz="650240" rtl="0" eaLnBrk="1" latinLnBrk="0" hangingPunct="1">
      <a:defRPr sz="900" kern="1200">
        <a:solidFill>
          <a:schemeClr val="tx1"/>
        </a:solidFill>
        <a:latin typeface="+mn-lt"/>
        <a:ea typeface="+mn-ea"/>
        <a:cs typeface="+mn-cs"/>
      </a:defRPr>
    </a:lvl6pPr>
    <a:lvl7pPr marL="1950720" algn="l" defTabSz="650240" rtl="0" eaLnBrk="1" latinLnBrk="0" hangingPunct="1">
      <a:defRPr sz="900" kern="1200">
        <a:solidFill>
          <a:schemeClr val="tx1"/>
        </a:solidFill>
        <a:latin typeface="+mn-lt"/>
        <a:ea typeface="+mn-ea"/>
        <a:cs typeface="+mn-cs"/>
      </a:defRPr>
    </a:lvl7pPr>
    <a:lvl8pPr marL="2275840" algn="l" defTabSz="650240" rtl="0" eaLnBrk="1" latinLnBrk="0" hangingPunct="1">
      <a:defRPr sz="900" kern="1200">
        <a:solidFill>
          <a:schemeClr val="tx1"/>
        </a:solidFill>
        <a:latin typeface="+mn-lt"/>
        <a:ea typeface="+mn-ea"/>
        <a:cs typeface="+mn-cs"/>
      </a:defRPr>
    </a:lvl8pPr>
    <a:lvl9pPr marL="2600960" algn="l" defTabSz="65024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7.xml"/></Relationships>
</file>

<file path=ppt/notesSlides/_rels/notesSlide5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_rels/notesSlide5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9.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0.xml"/></Relationships>
</file>

<file path=ppt/notesSlides/_rels/notesSlide6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1.xml"/></Relationships>
</file>

<file path=ppt/notesSlides/_rels/notesSlide6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2.xml"/></Relationships>
</file>

<file path=ppt/notesSlides/_rels/notesSlide6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3.xml"/></Relationships>
</file>

<file path=ppt/notesSlides/_rels/notesSlide6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4.xml"/></Relationships>
</file>

<file path=ppt/notesSlides/_rels/notesSlide6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5.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en-US" altLang="zh-CN" dirty="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楷体" panose="02010609060101010101" pitchFamily="2" charset="-122"/>
              </a:defRPr>
            </a:lvl1pPr>
            <a:lvl2pPr marL="742950" indent="-285750">
              <a:defRPr>
                <a:solidFill>
                  <a:schemeClr val="tx1"/>
                </a:solidFill>
                <a:latin typeface="Arial Narrow" panose="020B0606020202030204" pitchFamily="34" charset="0"/>
                <a:ea typeface="楷体" panose="02010609060101010101" pitchFamily="2" charset="-122"/>
              </a:defRPr>
            </a:lvl2pPr>
            <a:lvl3pPr marL="1143000" indent="-228600">
              <a:defRPr>
                <a:solidFill>
                  <a:schemeClr val="tx1"/>
                </a:solidFill>
                <a:latin typeface="Arial Narrow" panose="020B0606020202030204" pitchFamily="34" charset="0"/>
                <a:ea typeface="楷体" panose="02010609060101010101" pitchFamily="2" charset="-122"/>
              </a:defRPr>
            </a:lvl3pPr>
            <a:lvl4pPr marL="1600200" indent="-228600">
              <a:defRPr>
                <a:solidFill>
                  <a:schemeClr val="tx1"/>
                </a:solidFill>
                <a:latin typeface="Arial Narrow" panose="020B0606020202030204" pitchFamily="34" charset="0"/>
                <a:ea typeface="楷体" panose="02010609060101010101" pitchFamily="2" charset="-122"/>
              </a:defRPr>
            </a:lvl4pPr>
            <a:lvl5pPr marL="2057400" indent="-228600">
              <a:defRPr>
                <a:solidFill>
                  <a:schemeClr val="tx1"/>
                </a:solidFill>
                <a:latin typeface="Arial Narrow" panose="020B0606020202030204" pitchFamily="34" charset="0"/>
                <a:ea typeface="楷体" panose="0201060906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楷体" panose="0201060906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楷体" panose="0201060906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楷体" panose="0201060906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楷体" panose="02010609060101010101" pitchFamily="2" charset="-122"/>
              </a:defRPr>
            </a:lvl9pPr>
          </a:lstStyle>
          <a:p>
            <a:fld id="{EC530858-BF76-453D-8D3B-E94317EF6EAB}" type="slidenum">
              <a:rPr lang="zh-CN" altLang="en-US" smtClean="0">
                <a:latin typeface="楷体" panose="02010609060101010101" pitchFamily="2" charset="-122"/>
              </a:rPr>
            </a:fld>
            <a:endParaRPr lang="zh-CN" altLang="en-US" dirty="0">
              <a:latin typeface="楷体" panose="02010609060101010101" pitchFamily="2" charset="-122"/>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dirty="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dirty="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dirty="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dirty="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dirty="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dirty="0"/>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dirty="0"/>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dirty="0"/>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dirty="0"/>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dirty="0"/>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dirty="0"/>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showMasterSp="0" userDrawn="1">
  <p:cSld name="仅标题">
    <p:spTree>
      <p:nvGrpSpPr>
        <p:cNvPr id="1" name=""/>
        <p:cNvGrpSpPr/>
        <p:nvPr/>
      </p:nvGrpSpPr>
      <p:grpSpPr>
        <a:xfrm>
          <a:off x="0" y="0"/>
          <a:ext cx="0" cy="0"/>
          <a:chOff x="0" y="0"/>
          <a:chExt cx="0" cy="0"/>
        </a:xfrm>
      </p:grpSpPr>
      <p:sp>
        <p:nvSpPr>
          <p:cNvPr id="3" name="文本框 32"/>
          <p:cNvSpPr txBox="1"/>
          <p:nvPr userDrawn="1"/>
        </p:nvSpPr>
        <p:spPr>
          <a:xfrm>
            <a:off x="265161" y="196281"/>
            <a:ext cx="1164429" cy="377028"/>
          </a:xfrm>
          <a:prstGeom prst="rect">
            <a:avLst/>
          </a:prstGeom>
          <a:noFill/>
        </p:spPr>
        <p:txBody>
          <a:bodyPr wrap="none" lIns="68584" tIns="34291" rIns="68584" bIns="34291">
            <a:spAutoFit/>
          </a:bodyPr>
          <a:lstStyle/>
          <a:p>
            <a:r>
              <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教学分析</a:t>
            </a:r>
            <a:endParaRPr lang="en-US" altLang="zh-CN"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 name="矩形 4"/>
          <p:cNvSpPr/>
          <p:nvPr userDrawn="1"/>
        </p:nvSpPr>
        <p:spPr>
          <a:xfrm>
            <a:off x="2" y="196284"/>
            <a:ext cx="160365" cy="4175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1" rIns="68584" bIns="34291" anchor="ctr"/>
          <a:lstStyle/>
          <a:p>
            <a:pPr algn="ctr" defTabSz="685800">
              <a:defRPr/>
            </a:pPr>
            <a:endParaRPr lang="zh-CN" altLang="en-US" sz="1400" dirty="0">
              <a:solidFill>
                <a:srgbClr val="E7E6E6">
                  <a:lumMod val="50000"/>
                </a:srgbClr>
              </a:solidFill>
              <a:cs typeface="+mn-ea"/>
              <a:sym typeface="+mn-lt"/>
            </a:endParaRPr>
          </a:p>
        </p:txBody>
      </p:sp>
      <p:sp>
        <p:nvSpPr>
          <p:cNvPr id="6" name="日期占位符 2"/>
          <p:cNvSpPr>
            <a:spLocks noGrp="1"/>
          </p:cNvSpPr>
          <p:nvPr>
            <p:ph type="dt" sz="half" idx="10"/>
          </p:nvPr>
        </p:nvSpPr>
        <p:spPr>
          <a:xfrm>
            <a:off x="540346" y="4769032"/>
            <a:ext cx="2057193" cy="273290"/>
          </a:xfrm>
        </p:spPr>
        <p:txBody>
          <a:bodyPr/>
          <a:lstStyle>
            <a:lvl1pPr>
              <a:defRPr/>
            </a:lvl1pPr>
          </a:lstStyle>
          <a:p>
            <a:pPr>
              <a:defRPr/>
            </a:pPr>
            <a:fld id="{40E537D8-A201-4A6F-8974-1790E4DE508B}" type="datetime1">
              <a:rPr lang="zh-CN" altLang="en-US" smtClean="0"/>
            </a:fld>
            <a:endParaRPr lang="zh-CN" altLang="en-US"/>
          </a:p>
        </p:txBody>
      </p:sp>
      <p:sp>
        <p:nvSpPr>
          <p:cNvPr id="7" name="页脚占位符 3"/>
          <p:cNvSpPr>
            <a:spLocks noGrp="1"/>
          </p:cNvSpPr>
          <p:nvPr>
            <p:ph type="ftr" sz="quarter" idx="11"/>
          </p:nvPr>
        </p:nvSpPr>
        <p:spPr/>
        <p:txBody>
          <a:bodyPr/>
          <a:lstStyle>
            <a:lvl1pPr>
              <a:defRPr/>
            </a:lvl1pPr>
          </a:lstStyle>
          <a:p>
            <a:pPr>
              <a:defRPr/>
            </a:pPr>
            <a:endParaRPr lang="zh-CN" altLang="en-US"/>
          </a:p>
        </p:txBody>
      </p:sp>
      <p:sp>
        <p:nvSpPr>
          <p:cNvPr id="8" name="灯片编号占位符 4"/>
          <p:cNvSpPr>
            <a:spLocks noGrp="1"/>
          </p:cNvSpPr>
          <p:nvPr>
            <p:ph type="sldNum" sz="quarter" idx="12"/>
          </p:nvPr>
        </p:nvSpPr>
        <p:spPr/>
        <p:txBody>
          <a:bodyPr/>
          <a:lstStyle>
            <a:lvl1pPr>
              <a:defRPr/>
            </a:lvl1pPr>
          </a:lstStyle>
          <a:p>
            <a:pPr>
              <a:defRPr/>
            </a:pPr>
            <a:fld id="{C14A6F88-39AC-442E-B372-2FEBDC340D1D}" type="slidenum">
              <a:rPr lang="zh-CN" altLang="en-US"/>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userDrawn="1">
  <p:cSld name="8_仅标题">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39D4D6FF-4923-4210-B893-5025438C6A4F}" type="datetime1">
              <a:rPr lang="zh-CN" altLang="en-US" smtClean="0"/>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CCE584FB-8213-408C-973A-0BFE315A5B2C}" type="slidenum">
              <a:rPr lang="zh-CN" altLang="en-US"/>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userDrawn="1">
  <p:cSld name="9_仅标题">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C3E52E81-E1B8-4B0B-A445-3C5697840231}" type="datetime1">
              <a:rPr lang="zh-CN" altLang="en-US" smtClean="0"/>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CCE584FB-8213-408C-973A-0BFE315A5B2C}" type="slidenum">
              <a:rPr lang="zh-CN" altLang="en-US"/>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2_标题和内容">
    <p:spTree>
      <p:nvGrpSpPr>
        <p:cNvPr id="1" name=""/>
        <p:cNvGrpSpPr/>
        <p:nvPr/>
      </p:nvGrpSpPr>
      <p:grpSpPr>
        <a:xfrm>
          <a:off x="0" y="0"/>
          <a:ext cx="0" cy="0"/>
          <a:chOff x="0" y="0"/>
          <a:chExt cx="0" cy="0"/>
        </a:xfrm>
      </p:grpSpPr>
      <p:sp>
        <p:nvSpPr>
          <p:cNvPr id="7" name="文本框 37"/>
          <p:cNvSpPr txBox="1"/>
          <p:nvPr userDrawn="1"/>
        </p:nvSpPr>
        <p:spPr>
          <a:xfrm>
            <a:off x="324323" y="196283"/>
            <a:ext cx="2503076" cy="374375"/>
          </a:xfrm>
          <a:prstGeom prst="rect">
            <a:avLst/>
          </a:prstGeom>
          <a:noFill/>
        </p:spPr>
        <p:txBody>
          <a:bodyPr wrap="none" lIns="96434" tIns="48217" rIns="96434" bIns="48217" rtlCol="0">
            <a:spAutoFit/>
          </a:bodyPr>
          <a:lstStyle/>
          <a:p>
            <a:pPr defTabSz="964565"/>
            <a:r>
              <a:rPr lang="zh-CN" altLang="en-US" sz="18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18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8" name="文本框 38"/>
          <p:cNvSpPr txBox="1"/>
          <p:nvPr userDrawn="1"/>
        </p:nvSpPr>
        <p:spPr>
          <a:xfrm>
            <a:off x="324324" y="429635"/>
            <a:ext cx="1733634" cy="282042"/>
          </a:xfrm>
          <a:prstGeom prst="rect">
            <a:avLst/>
          </a:prstGeom>
          <a:noFill/>
        </p:spPr>
        <p:txBody>
          <a:bodyPr wrap="none" lIns="96434" tIns="48217" rIns="96434" bIns="48217" rtlCol="0">
            <a:spAutoFit/>
          </a:bodyPr>
          <a:lstStyle/>
          <a:p>
            <a:pPr defTabSz="964565"/>
            <a:r>
              <a:rPr lang="en-US" altLang="zh-CN" sz="1200" dirty="0">
                <a:solidFill>
                  <a:schemeClr val="tx1">
                    <a:lumMod val="50000"/>
                    <a:lumOff val="50000"/>
                  </a:schemeClr>
                </a:solidFill>
                <a:latin typeface="楷体" panose="02010609060101010101" pitchFamily="2" charset="-122"/>
                <a:cs typeface="+mn-ea"/>
                <a:sym typeface="+mn-lt"/>
              </a:rPr>
              <a:t>ADDRELATEDTITLEWORDS</a:t>
            </a:r>
            <a:endParaRPr lang="zh-CN" altLang="en-US" sz="1200" dirty="0">
              <a:solidFill>
                <a:schemeClr val="tx1">
                  <a:lumMod val="50000"/>
                  <a:lumOff val="50000"/>
                </a:schemeClr>
              </a:solidFill>
              <a:latin typeface="楷体" panose="02010609060101010101" pitchFamily="2"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10_仅标题">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489E084F-17A0-41AD-98ED-1DBCC38EED2C}" type="datetime1">
              <a:rPr lang="zh-CN" altLang="en-US" smtClean="0"/>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CCE584FB-8213-408C-973A-0BFE315A5B2C}" type="slidenum">
              <a:rPr lang="zh-CN" altLang="en-US"/>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userDrawn="1">
  <p:cSld name="3_标题和内容">
    <p:spTree>
      <p:nvGrpSpPr>
        <p:cNvPr id="1" name=""/>
        <p:cNvGrpSpPr/>
        <p:nvPr/>
      </p:nvGrpSpPr>
      <p:grpSpPr>
        <a:xfrm>
          <a:off x="0" y="0"/>
          <a:ext cx="0" cy="0"/>
          <a:chOff x="0" y="0"/>
          <a:chExt cx="0" cy="0"/>
        </a:xfrm>
      </p:grpSpPr>
      <p:sp>
        <p:nvSpPr>
          <p:cNvPr id="7" name="文本框 37"/>
          <p:cNvSpPr txBox="1"/>
          <p:nvPr userDrawn="1"/>
        </p:nvSpPr>
        <p:spPr>
          <a:xfrm>
            <a:off x="324323" y="196283"/>
            <a:ext cx="2503076" cy="374375"/>
          </a:xfrm>
          <a:prstGeom prst="rect">
            <a:avLst/>
          </a:prstGeom>
          <a:noFill/>
        </p:spPr>
        <p:txBody>
          <a:bodyPr wrap="none" lIns="96434" tIns="48217" rIns="96434" bIns="48217" rtlCol="0">
            <a:spAutoFit/>
          </a:bodyPr>
          <a:lstStyle/>
          <a:p>
            <a:pPr defTabSz="964565"/>
            <a:r>
              <a:rPr lang="zh-CN" altLang="en-US" sz="18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18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8" name="文本框 38"/>
          <p:cNvSpPr txBox="1"/>
          <p:nvPr userDrawn="1"/>
        </p:nvSpPr>
        <p:spPr>
          <a:xfrm>
            <a:off x="324324" y="429635"/>
            <a:ext cx="1733634" cy="282042"/>
          </a:xfrm>
          <a:prstGeom prst="rect">
            <a:avLst/>
          </a:prstGeom>
          <a:noFill/>
        </p:spPr>
        <p:txBody>
          <a:bodyPr wrap="none" lIns="96434" tIns="48217" rIns="96434" bIns="48217" rtlCol="0">
            <a:spAutoFit/>
          </a:bodyPr>
          <a:lstStyle/>
          <a:p>
            <a:pPr defTabSz="964565"/>
            <a:r>
              <a:rPr lang="en-US" altLang="zh-CN" sz="1200" dirty="0">
                <a:solidFill>
                  <a:schemeClr val="tx1">
                    <a:lumMod val="50000"/>
                    <a:lumOff val="50000"/>
                  </a:schemeClr>
                </a:solidFill>
                <a:latin typeface="楷体" panose="02010609060101010101" pitchFamily="2" charset="-122"/>
                <a:cs typeface="+mn-ea"/>
                <a:sym typeface="+mn-lt"/>
              </a:rPr>
              <a:t>ADDRELATEDTITLEWORDS</a:t>
            </a:r>
            <a:endParaRPr lang="zh-CN" altLang="en-US" sz="1200" dirty="0">
              <a:solidFill>
                <a:schemeClr val="tx1">
                  <a:lumMod val="50000"/>
                  <a:lumOff val="50000"/>
                </a:schemeClr>
              </a:solidFill>
              <a:latin typeface="楷体" panose="02010609060101010101" pitchFamily="2"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showMasterSp="0" userDrawn="1">
  <p:cSld name="2_仅标题">
    <p:spTree>
      <p:nvGrpSpPr>
        <p:cNvPr id="1" name=""/>
        <p:cNvGrpSpPr/>
        <p:nvPr/>
      </p:nvGrpSpPr>
      <p:grpSpPr>
        <a:xfrm>
          <a:off x="0" y="0"/>
          <a:ext cx="0" cy="0"/>
          <a:chOff x="0" y="0"/>
          <a:chExt cx="0" cy="0"/>
        </a:xfrm>
      </p:grpSpPr>
      <p:sp>
        <p:nvSpPr>
          <p:cNvPr id="6" name="日期占位符 2"/>
          <p:cNvSpPr>
            <a:spLocks noGrp="1"/>
          </p:cNvSpPr>
          <p:nvPr>
            <p:ph type="dt" sz="half" idx="10"/>
          </p:nvPr>
        </p:nvSpPr>
        <p:spPr/>
        <p:txBody>
          <a:bodyPr/>
          <a:lstStyle>
            <a:lvl1pPr>
              <a:defRPr/>
            </a:lvl1pPr>
          </a:lstStyle>
          <a:p>
            <a:pPr>
              <a:defRPr/>
            </a:pPr>
            <a:fld id="{018EC70D-DC2D-459E-B03A-B34774886AE7}" type="datetime1">
              <a:rPr lang="zh-CN" altLang="en-US" smtClean="0"/>
            </a:fld>
            <a:endParaRPr lang="zh-CN" altLang="en-US"/>
          </a:p>
        </p:txBody>
      </p:sp>
      <p:sp>
        <p:nvSpPr>
          <p:cNvPr id="7" name="页脚占位符 3"/>
          <p:cNvSpPr>
            <a:spLocks noGrp="1"/>
          </p:cNvSpPr>
          <p:nvPr>
            <p:ph type="ftr" sz="quarter" idx="11"/>
          </p:nvPr>
        </p:nvSpPr>
        <p:spPr/>
        <p:txBody>
          <a:bodyPr/>
          <a:lstStyle>
            <a:lvl1pPr>
              <a:defRPr/>
            </a:lvl1pPr>
          </a:lstStyle>
          <a:p>
            <a:pPr>
              <a:defRPr/>
            </a:pPr>
            <a:endParaRPr lang="zh-CN" altLang="en-US"/>
          </a:p>
        </p:txBody>
      </p:sp>
      <p:sp>
        <p:nvSpPr>
          <p:cNvPr id="8" name="灯片编号占位符 4"/>
          <p:cNvSpPr>
            <a:spLocks noGrp="1"/>
          </p:cNvSpPr>
          <p:nvPr>
            <p:ph type="sldNum" sz="quarter" idx="12"/>
          </p:nvPr>
        </p:nvSpPr>
        <p:spPr/>
        <p:txBody>
          <a:bodyPr/>
          <a:lstStyle>
            <a:lvl1pPr>
              <a:defRPr/>
            </a:lvl1pPr>
          </a:lstStyle>
          <a:p>
            <a:pPr>
              <a:defRPr/>
            </a:pPr>
            <a:fld id="{C14A6F88-39AC-442E-B372-2FEBDC340D1D}" type="slidenum">
              <a:rPr lang="zh-CN" altLang="en-US"/>
            </a:fld>
            <a:endParaRPr lang="zh-CN" altLang="en-US"/>
          </a:p>
        </p:txBody>
      </p:sp>
      <p:sp>
        <p:nvSpPr>
          <p:cNvPr id="9" name="文本框 32"/>
          <p:cNvSpPr txBox="1"/>
          <p:nvPr userDrawn="1"/>
        </p:nvSpPr>
        <p:spPr>
          <a:xfrm>
            <a:off x="265161" y="196281"/>
            <a:ext cx="1164429" cy="377028"/>
          </a:xfrm>
          <a:prstGeom prst="rect">
            <a:avLst/>
          </a:prstGeom>
          <a:noFill/>
        </p:spPr>
        <p:txBody>
          <a:bodyPr wrap="none" lIns="68584" tIns="34291" rIns="68584" bIns="34291">
            <a:spAutoFit/>
          </a:bodyPr>
          <a:lstStyle/>
          <a:p>
            <a:r>
              <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教学方案</a:t>
            </a:r>
            <a:endParaRPr lang="en-US" altLang="zh-CN"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矩形 9"/>
          <p:cNvSpPr/>
          <p:nvPr userDrawn="1"/>
        </p:nvSpPr>
        <p:spPr>
          <a:xfrm>
            <a:off x="2" y="196284"/>
            <a:ext cx="160365" cy="4175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1" rIns="68584" bIns="34291" anchor="ctr"/>
          <a:lstStyle/>
          <a:p>
            <a:pPr algn="ctr" defTabSz="685800">
              <a:defRPr/>
            </a:pPr>
            <a:endParaRPr lang="zh-CN" altLang="en-US" sz="1400" dirty="0">
              <a:solidFill>
                <a:srgbClr val="E7E6E6">
                  <a:lumMod val="50000"/>
                </a:srgb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showMasterSp="0" userDrawn="1">
  <p:cSld name="3_仅标题">
    <p:spTree>
      <p:nvGrpSpPr>
        <p:cNvPr id="1" name=""/>
        <p:cNvGrpSpPr/>
        <p:nvPr/>
      </p:nvGrpSpPr>
      <p:grpSpPr>
        <a:xfrm>
          <a:off x="0" y="0"/>
          <a:ext cx="0" cy="0"/>
          <a:chOff x="0" y="0"/>
          <a:chExt cx="0" cy="0"/>
        </a:xfrm>
      </p:grpSpPr>
      <p:sp>
        <p:nvSpPr>
          <p:cNvPr id="6" name="日期占位符 2"/>
          <p:cNvSpPr>
            <a:spLocks noGrp="1"/>
          </p:cNvSpPr>
          <p:nvPr>
            <p:ph type="dt" sz="half" idx="10"/>
          </p:nvPr>
        </p:nvSpPr>
        <p:spPr/>
        <p:txBody>
          <a:bodyPr/>
          <a:lstStyle>
            <a:lvl1pPr>
              <a:defRPr/>
            </a:lvl1pPr>
          </a:lstStyle>
          <a:p>
            <a:pPr>
              <a:defRPr/>
            </a:pPr>
            <a:fld id="{6A336184-065A-4CE8-9AD3-2C57AE3CBC84}" type="datetime1">
              <a:rPr lang="zh-CN" altLang="en-US" smtClean="0"/>
            </a:fld>
            <a:endParaRPr lang="zh-CN" altLang="en-US"/>
          </a:p>
        </p:txBody>
      </p:sp>
      <p:sp>
        <p:nvSpPr>
          <p:cNvPr id="7" name="页脚占位符 3"/>
          <p:cNvSpPr>
            <a:spLocks noGrp="1"/>
          </p:cNvSpPr>
          <p:nvPr>
            <p:ph type="ftr" sz="quarter" idx="11"/>
          </p:nvPr>
        </p:nvSpPr>
        <p:spPr/>
        <p:txBody>
          <a:bodyPr/>
          <a:lstStyle>
            <a:lvl1pPr>
              <a:defRPr/>
            </a:lvl1pPr>
          </a:lstStyle>
          <a:p>
            <a:pPr>
              <a:defRPr/>
            </a:pPr>
            <a:endParaRPr lang="zh-CN" altLang="en-US"/>
          </a:p>
        </p:txBody>
      </p:sp>
      <p:sp>
        <p:nvSpPr>
          <p:cNvPr id="8" name="灯片编号占位符 4"/>
          <p:cNvSpPr>
            <a:spLocks noGrp="1"/>
          </p:cNvSpPr>
          <p:nvPr>
            <p:ph type="sldNum" sz="quarter" idx="12"/>
          </p:nvPr>
        </p:nvSpPr>
        <p:spPr/>
        <p:txBody>
          <a:bodyPr/>
          <a:lstStyle>
            <a:lvl1pPr>
              <a:defRPr/>
            </a:lvl1pPr>
          </a:lstStyle>
          <a:p>
            <a:pPr>
              <a:defRPr/>
            </a:pPr>
            <a:fld id="{C14A6F88-39AC-442E-B372-2FEBDC340D1D}" type="slidenum">
              <a:rPr lang="zh-CN" altLang="en-US"/>
            </a:fld>
            <a:endParaRPr lang="zh-CN" altLang="en-US"/>
          </a:p>
        </p:txBody>
      </p:sp>
      <p:sp>
        <p:nvSpPr>
          <p:cNvPr id="9" name="文本框 32"/>
          <p:cNvSpPr txBox="1"/>
          <p:nvPr userDrawn="1"/>
        </p:nvSpPr>
        <p:spPr>
          <a:xfrm>
            <a:off x="265161" y="196281"/>
            <a:ext cx="1164429" cy="377028"/>
          </a:xfrm>
          <a:prstGeom prst="rect">
            <a:avLst/>
          </a:prstGeom>
          <a:noFill/>
        </p:spPr>
        <p:txBody>
          <a:bodyPr wrap="none" lIns="68584" tIns="34291" rIns="68584" bIns="34291">
            <a:spAutoFit/>
          </a:bodyPr>
          <a:lstStyle/>
          <a:p>
            <a:r>
              <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教学内容</a:t>
            </a:r>
            <a:endParaRPr lang="en-US" altLang="zh-CN"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矩形 9"/>
          <p:cNvSpPr/>
          <p:nvPr userDrawn="1"/>
        </p:nvSpPr>
        <p:spPr>
          <a:xfrm>
            <a:off x="2" y="196284"/>
            <a:ext cx="160365" cy="4175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1" rIns="68584" bIns="34291" anchor="ctr"/>
          <a:lstStyle/>
          <a:p>
            <a:pPr algn="ctr" defTabSz="685800">
              <a:defRPr/>
            </a:pPr>
            <a:endParaRPr lang="zh-CN" altLang="en-US" sz="1400" dirty="0">
              <a:solidFill>
                <a:srgbClr val="E7E6E6">
                  <a:lumMod val="50000"/>
                </a:srgb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showMasterSp="0" userDrawn="1">
  <p:cSld name="4_仅标题">
    <p:spTree>
      <p:nvGrpSpPr>
        <p:cNvPr id="1" name=""/>
        <p:cNvGrpSpPr/>
        <p:nvPr/>
      </p:nvGrpSpPr>
      <p:grpSpPr>
        <a:xfrm>
          <a:off x="0" y="0"/>
          <a:ext cx="0" cy="0"/>
          <a:chOff x="0" y="0"/>
          <a:chExt cx="0" cy="0"/>
        </a:xfrm>
      </p:grpSpPr>
      <p:sp>
        <p:nvSpPr>
          <p:cNvPr id="6" name="日期占位符 2"/>
          <p:cNvSpPr>
            <a:spLocks noGrp="1"/>
          </p:cNvSpPr>
          <p:nvPr>
            <p:ph type="dt" sz="half" idx="10"/>
          </p:nvPr>
        </p:nvSpPr>
        <p:spPr/>
        <p:txBody>
          <a:bodyPr/>
          <a:lstStyle>
            <a:lvl1pPr>
              <a:defRPr/>
            </a:lvl1pPr>
          </a:lstStyle>
          <a:p>
            <a:pPr>
              <a:defRPr/>
            </a:pPr>
            <a:fld id="{88355E80-C92D-4014-9CBB-07C070072B61}" type="datetime1">
              <a:rPr lang="zh-CN" altLang="en-US" smtClean="0"/>
            </a:fld>
            <a:endParaRPr lang="zh-CN" altLang="en-US"/>
          </a:p>
        </p:txBody>
      </p:sp>
      <p:sp>
        <p:nvSpPr>
          <p:cNvPr id="7" name="页脚占位符 3"/>
          <p:cNvSpPr>
            <a:spLocks noGrp="1"/>
          </p:cNvSpPr>
          <p:nvPr>
            <p:ph type="ftr" sz="quarter" idx="11"/>
          </p:nvPr>
        </p:nvSpPr>
        <p:spPr/>
        <p:txBody>
          <a:bodyPr/>
          <a:lstStyle>
            <a:lvl1pPr>
              <a:defRPr/>
            </a:lvl1pPr>
          </a:lstStyle>
          <a:p>
            <a:pPr>
              <a:defRPr/>
            </a:pPr>
            <a:endParaRPr lang="zh-CN" altLang="en-US"/>
          </a:p>
        </p:txBody>
      </p:sp>
      <p:sp>
        <p:nvSpPr>
          <p:cNvPr id="8" name="灯片编号占位符 4"/>
          <p:cNvSpPr>
            <a:spLocks noGrp="1"/>
          </p:cNvSpPr>
          <p:nvPr>
            <p:ph type="sldNum" sz="quarter" idx="12"/>
          </p:nvPr>
        </p:nvSpPr>
        <p:spPr/>
        <p:txBody>
          <a:bodyPr/>
          <a:lstStyle>
            <a:lvl1pPr>
              <a:defRPr/>
            </a:lvl1pPr>
          </a:lstStyle>
          <a:p>
            <a:pPr>
              <a:defRPr/>
            </a:pPr>
            <a:fld id="{C14A6F88-39AC-442E-B372-2FEBDC340D1D}" type="slidenum">
              <a:rPr lang="zh-CN" altLang="en-US"/>
            </a:fld>
            <a:endParaRPr lang="zh-CN" altLang="en-US"/>
          </a:p>
        </p:txBody>
      </p:sp>
      <p:sp>
        <p:nvSpPr>
          <p:cNvPr id="9" name="文本框 32"/>
          <p:cNvSpPr txBox="1"/>
          <p:nvPr userDrawn="1"/>
        </p:nvSpPr>
        <p:spPr>
          <a:xfrm>
            <a:off x="265161" y="196281"/>
            <a:ext cx="1164429" cy="377028"/>
          </a:xfrm>
          <a:prstGeom prst="rect">
            <a:avLst/>
          </a:prstGeom>
          <a:noFill/>
        </p:spPr>
        <p:txBody>
          <a:bodyPr wrap="none" lIns="68584" tIns="34291" rIns="68584" bIns="34291">
            <a:spAutoFit/>
          </a:bodyPr>
          <a:lstStyle/>
          <a:p>
            <a:r>
              <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教学总结</a:t>
            </a:r>
            <a:endParaRPr lang="en-US" altLang="zh-CN"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矩形 9"/>
          <p:cNvSpPr/>
          <p:nvPr userDrawn="1"/>
        </p:nvSpPr>
        <p:spPr>
          <a:xfrm>
            <a:off x="2" y="196284"/>
            <a:ext cx="160365" cy="4175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1" rIns="68584" bIns="34291" anchor="ctr"/>
          <a:lstStyle/>
          <a:p>
            <a:pPr algn="ctr" defTabSz="685800">
              <a:defRPr/>
            </a:pPr>
            <a:endParaRPr lang="zh-CN" altLang="en-US" sz="1400" dirty="0">
              <a:solidFill>
                <a:srgbClr val="E7E6E6">
                  <a:lumMod val="50000"/>
                </a:srgbClr>
              </a:solidFill>
              <a:cs typeface="+mn-ea"/>
              <a:sym typeface="+mn-lt"/>
            </a:endParaRPr>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blank" showMasterSp="0">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E872395-2087-413A-B243-DF37088D114C}" type="datetime1">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E01EE5D-26FB-46D5-A381-ECFB35BF1D3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userDrawn="1">
  <p:cSld name="1_仅标题">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82E5D120-166F-4BB6-85EB-A7ED813C401E}" type="datetime1">
              <a:rPr lang="zh-CN" altLang="en-US" smtClean="0"/>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CCE584FB-8213-408C-973A-0BFE315A5B2C}" type="slidenum">
              <a:rPr lang="zh-CN" altLang="en-US"/>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userDrawn="1">
  <p:cSld name="5_仅标题">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E0C32330-FBA4-4FF1-8074-0CC9804338C4}" type="datetime1">
              <a:rPr lang="zh-CN" altLang="en-US" smtClean="0"/>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CCE584FB-8213-408C-973A-0BFE315A5B2C}" type="slidenum">
              <a:rPr lang="zh-CN" altLang="en-US"/>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userDrawn="1">
  <p:cSld name="6_仅标题">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63C94B5E-9115-42E1-89F3-E13CA97581CB}" type="datetime1">
              <a:rPr lang="zh-CN" altLang="en-US" smtClean="0"/>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CCE584FB-8213-408C-973A-0BFE315A5B2C}" type="slidenum">
              <a:rPr lang="zh-CN" altLang="en-US"/>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userDrawn="1">
  <p:cSld name="7_仅标题">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38B304B4-D38C-45A3-8B0F-434FCDF4D359}" type="datetime1">
              <a:rPr lang="zh-CN" altLang="en-US" smtClean="0"/>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CCE584FB-8213-408C-973A-0BFE315A5B2C}" type="slidenum">
              <a:rPr lang="zh-CN" altLang="en-US"/>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6" Type="http://schemas.openxmlformats.org/officeDocument/2006/relationships/theme" Target="../theme/theme1.xml"/><Relationship Id="rId15" Type="http://schemas.openxmlformats.org/officeDocument/2006/relationships/image" Target="../media/image1.png"/><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chemeClr val="bg2">
                <a:tint val="94000"/>
                <a:satMod val="80000"/>
                <a:lumMod val="106000"/>
              </a:schemeClr>
            </a:gs>
            <a:gs pos="100000">
              <a:schemeClr val="bg2">
                <a:shade val="80000"/>
              </a:schemeClr>
            </a:gs>
          </a:gsLst>
          <a:path path="circle">
            <a:fillToRect l="43000" r="43000" b="100000"/>
          </a:path>
          <a:tileRect/>
        </a:gradFill>
        <a:effectLst/>
      </p:bgPr>
    </p:bg>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15" cstate="screen"/>
          <a:stretch>
            <a:fillRect/>
          </a:stretch>
        </p:blipFill>
        <p:spPr>
          <a:xfrm>
            <a:off x="253" y="0"/>
            <a:ext cx="9145087" cy="5145088"/>
          </a:xfrm>
          <a:prstGeom prst="rect">
            <a:avLst/>
          </a:prstGeom>
        </p:spPr>
      </p:pic>
      <p:sp>
        <p:nvSpPr>
          <p:cNvPr id="2" name="标题占位符 1"/>
          <p:cNvSpPr>
            <a:spLocks noGrp="1"/>
          </p:cNvSpPr>
          <p:nvPr>
            <p:ph type="title"/>
          </p:nvPr>
        </p:nvSpPr>
        <p:spPr>
          <a:xfrm>
            <a:off x="628903" y="274424"/>
            <a:ext cx="7887787" cy="993783"/>
          </a:xfrm>
          <a:prstGeom prst="rect">
            <a:avLst/>
          </a:prstGeom>
        </p:spPr>
        <p:txBody>
          <a:bodyPr vert="horz" lIns="65032" tIns="32516" rIns="65032" bIns="32516" rtlCol="0" anchor="ctr">
            <a:normAutofit/>
          </a:bodyPr>
          <a:lstStyle/>
          <a:p>
            <a:r>
              <a:rPr lang="zh-CN" altLang="en-US" dirty="0"/>
              <a:t>单击此处编辑母版标题样式</a:t>
            </a:r>
            <a:endParaRPr lang="zh-CN" altLang="en-US" dirty="0"/>
          </a:p>
        </p:txBody>
      </p:sp>
      <p:sp>
        <p:nvSpPr>
          <p:cNvPr id="3" name="文本占位符 2"/>
          <p:cNvSpPr>
            <a:spLocks noGrp="1"/>
          </p:cNvSpPr>
          <p:nvPr>
            <p:ph type="body" idx="1"/>
          </p:nvPr>
        </p:nvSpPr>
        <p:spPr>
          <a:xfrm>
            <a:off x="628903" y="1369841"/>
            <a:ext cx="7887787" cy="3264804"/>
          </a:xfrm>
          <a:prstGeom prst="rect">
            <a:avLst/>
          </a:prstGeom>
        </p:spPr>
        <p:txBody>
          <a:bodyPr vert="horz" lIns="65032" tIns="32516" rIns="65032" bIns="32516"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628902" y="4769032"/>
            <a:ext cx="2057193" cy="273290"/>
          </a:xfrm>
          <a:prstGeom prst="rect">
            <a:avLst/>
          </a:prstGeom>
        </p:spPr>
        <p:txBody>
          <a:bodyPr vert="horz" lIns="65032" tIns="32516" rIns="65032" bIns="32516" rtlCol="0" anchor="ctr"/>
          <a:lstStyle>
            <a:lvl1pPr algn="l">
              <a:defRPr sz="900">
                <a:solidFill>
                  <a:schemeClr val="tx1">
                    <a:tint val="75000"/>
                  </a:schemeClr>
                </a:solidFill>
                <a:latin typeface="楷体" panose="02010609060101010101" pitchFamily="2" charset="-122"/>
              </a:defRPr>
            </a:lvl1pPr>
          </a:lstStyle>
          <a:p>
            <a:fld id="{C1391FCA-42F2-4EDB-9C3C-F4A9DB10CFF3}" type="datetime1">
              <a:rPr lang="zh-CN" altLang="en-US" smtClean="0"/>
            </a:fld>
            <a:endParaRPr lang="zh-CN" altLang="en-US" dirty="0"/>
          </a:p>
        </p:txBody>
      </p:sp>
      <p:sp>
        <p:nvSpPr>
          <p:cNvPr id="5" name="页脚占位符 4"/>
          <p:cNvSpPr>
            <a:spLocks noGrp="1"/>
          </p:cNvSpPr>
          <p:nvPr>
            <p:ph type="ftr" sz="quarter" idx="3"/>
          </p:nvPr>
        </p:nvSpPr>
        <p:spPr>
          <a:xfrm>
            <a:off x="3029338" y="4769032"/>
            <a:ext cx="3086917" cy="273290"/>
          </a:xfrm>
          <a:prstGeom prst="rect">
            <a:avLst/>
          </a:prstGeom>
        </p:spPr>
        <p:txBody>
          <a:bodyPr vert="horz" lIns="65032" tIns="32516" rIns="65032" bIns="32516" rtlCol="0" anchor="ctr"/>
          <a:lstStyle>
            <a:lvl1pPr algn="ctr">
              <a:defRPr sz="900">
                <a:solidFill>
                  <a:schemeClr val="tx1">
                    <a:tint val="75000"/>
                  </a:schemeClr>
                </a:solidFill>
                <a:latin typeface="楷体" panose="02010609060101010101" pitchFamily="2" charset="-122"/>
              </a:defRPr>
            </a:lvl1pPr>
          </a:lstStyle>
          <a:p>
            <a:endParaRPr lang="zh-CN" altLang="en-US" dirty="0"/>
          </a:p>
        </p:txBody>
      </p:sp>
      <p:sp>
        <p:nvSpPr>
          <p:cNvPr id="6" name="灯片编号占位符 5"/>
          <p:cNvSpPr>
            <a:spLocks noGrp="1"/>
          </p:cNvSpPr>
          <p:nvPr>
            <p:ph type="sldNum" sz="quarter" idx="4"/>
          </p:nvPr>
        </p:nvSpPr>
        <p:spPr>
          <a:xfrm>
            <a:off x="6459497" y="4769032"/>
            <a:ext cx="2057193" cy="273290"/>
          </a:xfrm>
          <a:prstGeom prst="rect">
            <a:avLst/>
          </a:prstGeom>
        </p:spPr>
        <p:txBody>
          <a:bodyPr vert="horz" lIns="65032" tIns="32516" rIns="65032" bIns="32516" rtlCol="0" anchor="ctr"/>
          <a:lstStyle>
            <a:lvl1pPr algn="r">
              <a:defRPr sz="900">
                <a:solidFill>
                  <a:schemeClr val="tx1">
                    <a:tint val="75000"/>
                  </a:schemeClr>
                </a:solidFill>
                <a:latin typeface="楷体" panose="02010609060101010101" pitchFamily="2" charset="-122"/>
              </a:defRPr>
            </a:lvl1pPr>
          </a:lstStyle>
          <a:p>
            <a:fld id="{118D5ACA-62CA-46DB-AD6B-12EDD6D51A23}" type="slidenum">
              <a:rPr lang="zh-CN" altLang="en-US" smtClean="0"/>
            </a:fld>
            <a:endParaRPr lang="zh-CN"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hf hdr="0" ftr="0" dt="0"/>
  <p:txStyles>
    <p:titleStyle>
      <a:lvl1pPr algn="l" defTabSz="650240" rtl="0" eaLnBrk="1" latinLnBrk="0" hangingPunct="1">
        <a:lnSpc>
          <a:spcPct val="90000"/>
        </a:lnSpc>
        <a:spcBef>
          <a:spcPct val="0"/>
        </a:spcBef>
        <a:buNone/>
        <a:defRPr sz="3200" b="1" kern="1200">
          <a:solidFill>
            <a:schemeClr val="tx1"/>
          </a:solidFill>
          <a:latin typeface="微软雅黑" panose="020B0503020204020204" pitchFamily="34" charset="-122"/>
          <a:ea typeface="微软雅黑" panose="020B0503020204020204" pitchFamily="34" charset="-122"/>
          <a:cs typeface="+mj-cs"/>
        </a:defRPr>
      </a:lvl1pPr>
    </p:titleStyle>
    <p:bodyStyle>
      <a:lvl1pPr marL="162560" indent="-162560" algn="l" defTabSz="650240" rtl="0" eaLnBrk="1" latinLnBrk="0" hangingPunct="1">
        <a:lnSpc>
          <a:spcPct val="90000"/>
        </a:lnSpc>
        <a:spcBef>
          <a:spcPts val="710"/>
        </a:spcBef>
        <a:buFont typeface="Arial" panose="020B0604020202020204" pitchFamily="34" charset="0"/>
        <a:buChar char="•"/>
        <a:defRPr sz="2800" b="1" kern="1200">
          <a:solidFill>
            <a:schemeClr val="tx1"/>
          </a:solidFill>
          <a:latin typeface="微软雅黑" panose="020B0503020204020204" pitchFamily="34" charset="-122"/>
          <a:ea typeface="微软雅黑" panose="020B0503020204020204" pitchFamily="34" charset="-122"/>
          <a:cs typeface="+mn-cs"/>
        </a:defRPr>
      </a:lvl1pPr>
      <a:lvl2pPr marL="487680" indent="-162560" algn="l" defTabSz="650240" rtl="0" eaLnBrk="1" latinLnBrk="0" hangingPunct="1">
        <a:lnSpc>
          <a:spcPct val="90000"/>
        </a:lnSpc>
        <a:spcBef>
          <a:spcPts val="355"/>
        </a:spcBef>
        <a:buFont typeface="Arial" panose="020B0604020202020204" pitchFamily="34" charset="0"/>
        <a:buChar char="•"/>
        <a:defRPr sz="2400" kern="1200">
          <a:solidFill>
            <a:schemeClr val="tx1"/>
          </a:solidFill>
          <a:latin typeface="+mn-lt"/>
          <a:ea typeface="+mn-ea"/>
          <a:cs typeface="+mn-cs"/>
        </a:defRPr>
      </a:lvl2pPr>
      <a:lvl3pPr marL="812800" indent="-162560" algn="l" defTabSz="650240" rtl="0" eaLnBrk="1" latinLnBrk="0" hangingPunct="1">
        <a:lnSpc>
          <a:spcPct val="90000"/>
        </a:lnSpc>
        <a:spcBef>
          <a:spcPts val="355"/>
        </a:spcBef>
        <a:buFont typeface="Arial" panose="020B0604020202020204" pitchFamily="34" charset="0"/>
        <a:buChar char="•"/>
        <a:defRPr sz="1400" kern="1200">
          <a:solidFill>
            <a:schemeClr val="tx1"/>
          </a:solidFill>
          <a:latin typeface="+mn-lt"/>
          <a:ea typeface="+mn-ea"/>
          <a:cs typeface="+mn-cs"/>
        </a:defRPr>
      </a:lvl3pPr>
      <a:lvl4pPr marL="1137920" indent="-162560" algn="l" defTabSz="650240" rtl="0" eaLnBrk="1" latinLnBrk="0" hangingPunct="1">
        <a:lnSpc>
          <a:spcPct val="90000"/>
        </a:lnSpc>
        <a:spcBef>
          <a:spcPts val="355"/>
        </a:spcBef>
        <a:buFont typeface="Arial" panose="020B0604020202020204" pitchFamily="34" charset="0"/>
        <a:buChar char="•"/>
        <a:defRPr sz="1300" kern="1200">
          <a:solidFill>
            <a:schemeClr val="tx1"/>
          </a:solidFill>
          <a:latin typeface="+mn-lt"/>
          <a:ea typeface="+mn-ea"/>
          <a:cs typeface="+mn-cs"/>
        </a:defRPr>
      </a:lvl4pPr>
      <a:lvl5pPr marL="1463040" indent="-162560" algn="l" defTabSz="650240" rtl="0" eaLnBrk="1" latinLnBrk="0" hangingPunct="1">
        <a:lnSpc>
          <a:spcPct val="90000"/>
        </a:lnSpc>
        <a:spcBef>
          <a:spcPts val="355"/>
        </a:spcBef>
        <a:buFont typeface="Arial" panose="020B0604020202020204" pitchFamily="34" charset="0"/>
        <a:buChar char="•"/>
        <a:defRPr sz="1300" kern="1200">
          <a:solidFill>
            <a:schemeClr val="tx1"/>
          </a:solidFill>
          <a:latin typeface="+mn-lt"/>
          <a:ea typeface="+mn-ea"/>
          <a:cs typeface="+mn-cs"/>
        </a:defRPr>
      </a:lvl5pPr>
      <a:lvl6pPr marL="1788160" indent="-162560" algn="l" defTabSz="650240" rtl="0" eaLnBrk="1" latinLnBrk="0" hangingPunct="1">
        <a:lnSpc>
          <a:spcPct val="90000"/>
        </a:lnSpc>
        <a:spcBef>
          <a:spcPts val="355"/>
        </a:spcBef>
        <a:buFont typeface="Arial" panose="020B0604020202020204" pitchFamily="34" charset="0"/>
        <a:buChar char="•"/>
        <a:defRPr sz="1300" kern="1200">
          <a:solidFill>
            <a:schemeClr val="tx1"/>
          </a:solidFill>
          <a:latin typeface="+mn-lt"/>
          <a:ea typeface="+mn-ea"/>
          <a:cs typeface="+mn-cs"/>
        </a:defRPr>
      </a:lvl6pPr>
      <a:lvl7pPr marL="2113280" indent="-162560" algn="l" defTabSz="650240" rtl="0" eaLnBrk="1" latinLnBrk="0" hangingPunct="1">
        <a:lnSpc>
          <a:spcPct val="90000"/>
        </a:lnSpc>
        <a:spcBef>
          <a:spcPts val="355"/>
        </a:spcBef>
        <a:buFont typeface="Arial" panose="020B0604020202020204" pitchFamily="34" charset="0"/>
        <a:buChar char="•"/>
        <a:defRPr sz="1300" kern="1200">
          <a:solidFill>
            <a:schemeClr val="tx1"/>
          </a:solidFill>
          <a:latin typeface="+mn-lt"/>
          <a:ea typeface="+mn-ea"/>
          <a:cs typeface="+mn-cs"/>
        </a:defRPr>
      </a:lvl7pPr>
      <a:lvl8pPr marL="2438400" indent="-162560" algn="l" defTabSz="650240" rtl="0" eaLnBrk="1" latinLnBrk="0" hangingPunct="1">
        <a:lnSpc>
          <a:spcPct val="90000"/>
        </a:lnSpc>
        <a:spcBef>
          <a:spcPts val="355"/>
        </a:spcBef>
        <a:buFont typeface="Arial" panose="020B0604020202020204" pitchFamily="34" charset="0"/>
        <a:buChar char="•"/>
        <a:defRPr sz="1300" kern="1200">
          <a:solidFill>
            <a:schemeClr val="tx1"/>
          </a:solidFill>
          <a:latin typeface="+mn-lt"/>
          <a:ea typeface="+mn-ea"/>
          <a:cs typeface="+mn-cs"/>
        </a:defRPr>
      </a:lvl8pPr>
      <a:lvl9pPr marL="2763520" indent="-162560" algn="l" defTabSz="650240" rtl="0" eaLnBrk="1" latinLnBrk="0" hangingPunct="1">
        <a:lnSpc>
          <a:spcPct val="90000"/>
        </a:lnSpc>
        <a:spcBef>
          <a:spcPts val="355"/>
        </a:spcBef>
        <a:buFont typeface="Arial" panose="020B0604020202020204" pitchFamily="34" charset="0"/>
        <a:buChar char="•"/>
        <a:defRPr sz="1300" kern="1200">
          <a:solidFill>
            <a:schemeClr val="tx1"/>
          </a:solidFill>
          <a:latin typeface="+mn-lt"/>
          <a:ea typeface="+mn-ea"/>
          <a:cs typeface="+mn-cs"/>
        </a:defRPr>
      </a:lvl9pPr>
    </p:bodyStyle>
    <p:otherStyle>
      <a:defPPr>
        <a:defRPr lang="zh-CN"/>
      </a:defPPr>
      <a:lvl1pPr marL="0" algn="l" defTabSz="650240" rtl="0" eaLnBrk="1" latinLnBrk="0" hangingPunct="1">
        <a:defRPr sz="1300" kern="1200">
          <a:solidFill>
            <a:schemeClr val="tx1"/>
          </a:solidFill>
          <a:latin typeface="+mn-lt"/>
          <a:ea typeface="+mn-ea"/>
          <a:cs typeface="+mn-cs"/>
        </a:defRPr>
      </a:lvl1pPr>
      <a:lvl2pPr marL="325120" algn="l" defTabSz="650240" rtl="0" eaLnBrk="1" latinLnBrk="0" hangingPunct="1">
        <a:defRPr sz="1300" kern="1200">
          <a:solidFill>
            <a:schemeClr val="tx1"/>
          </a:solidFill>
          <a:latin typeface="+mn-lt"/>
          <a:ea typeface="+mn-ea"/>
          <a:cs typeface="+mn-cs"/>
        </a:defRPr>
      </a:lvl2pPr>
      <a:lvl3pPr marL="650240" algn="l" defTabSz="650240" rtl="0" eaLnBrk="1" latinLnBrk="0" hangingPunct="1">
        <a:defRPr sz="1300" kern="1200">
          <a:solidFill>
            <a:schemeClr val="tx1"/>
          </a:solidFill>
          <a:latin typeface="+mn-lt"/>
          <a:ea typeface="+mn-ea"/>
          <a:cs typeface="+mn-cs"/>
        </a:defRPr>
      </a:lvl3pPr>
      <a:lvl4pPr marL="975360" algn="l" defTabSz="650240" rtl="0" eaLnBrk="1" latinLnBrk="0" hangingPunct="1">
        <a:defRPr sz="1300" kern="1200">
          <a:solidFill>
            <a:schemeClr val="tx1"/>
          </a:solidFill>
          <a:latin typeface="+mn-lt"/>
          <a:ea typeface="+mn-ea"/>
          <a:cs typeface="+mn-cs"/>
        </a:defRPr>
      </a:lvl4pPr>
      <a:lvl5pPr marL="1300480" algn="l" defTabSz="650240" rtl="0" eaLnBrk="1" latinLnBrk="0" hangingPunct="1">
        <a:defRPr sz="1300" kern="1200">
          <a:solidFill>
            <a:schemeClr val="tx1"/>
          </a:solidFill>
          <a:latin typeface="+mn-lt"/>
          <a:ea typeface="+mn-ea"/>
          <a:cs typeface="+mn-cs"/>
        </a:defRPr>
      </a:lvl5pPr>
      <a:lvl6pPr marL="1625600" algn="l" defTabSz="650240" rtl="0" eaLnBrk="1" latinLnBrk="0" hangingPunct="1">
        <a:defRPr sz="1300" kern="1200">
          <a:solidFill>
            <a:schemeClr val="tx1"/>
          </a:solidFill>
          <a:latin typeface="+mn-lt"/>
          <a:ea typeface="+mn-ea"/>
          <a:cs typeface="+mn-cs"/>
        </a:defRPr>
      </a:lvl6pPr>
      <a:lvl7pPr marL="1950720" algn="l" defTabSz="650240" rtl="0" eaLnBrk="1" latinLnBrk="0" hangingPunct="1">
        <a:defRPr sz="1300" kern="1200">
          <a:solidFill>
            <a:schemeClr val="tx1"/>
          </a:solidFill>
          <a:latin typeface="+mn-lt"/>
          <a:ea typeface="+mn-ea"/>
          <a:cs typeface="+mn-cs"/>
        </a:defRPr>
      </a:lvl7pPr>
      <a:lvl8pPr marL="2275840" algn="l" defTabSz="650240" rtl="0" eaLnBrk="1" latinLnBrk="0" hangingPunct="1">
        <a:defRPr sz="1300" kern="1200">
          <a:solidFill>
            <a:schemeClr val="tx1"/>
          </a:solidFill>
          <a:latin typeface="+mn-lt"/>
          <a:ea typeface="+mn-ea"/>
          <a:cs typeface="+mn-cs"/>
        </a:defRPr>
      </a:lvl8pPr>
      <a:lvl9pPr marL="2600960" algn="l" defTabSz="650240" rtl="0" eaLnBrk="1" latinLnBrk="0" hangingPunct="1">
        <a:defRPr sz="1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5.xml"/><Relationship Id="rId1"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6.xml"/><Relationship Id="rId1" Type="http://schemas.openxmlformats.org/officeDocument/2006/relationships/tags" Target="../tags/tag2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5" Type="http://schemas.openxmlformats.org/officeDocument/2006/relationships/notesSlide" Target="../notesSlides/notesSlide15.xml"/><Relationship Id="rId4" Type="http://schemas.openxmlformats.org/officeDocument/2006/relationships/slideLayout" Target="../slideLayouts/slideLayout6.xml"/><Relationship Id="rId3" Type="http://schemas.openxmlformats.org/officeDocument/2006/relationships/image" Target="../media/image3.png"/><Relationship Id="rId2" Type="http://schemas.openxmlformats.org/officeDocument/2006/relationships/hyperlink" Target="..\&#29702;&#35770;&#21069;&#27839;\&#39640;&#32844;&#29983;&#32844;&#19994;&#29983;&#28079;&#35268;&#21010;&#25945;&#32946;&#35838;&#31243;&#30740;&#31350;.pdf" TargetMode="External"/><Relationship Id="rId1" Type="http://schemas.openxmlformats.org/officeDocument/2006/relationships/tags" Target="../tags/tag22.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6.xml"/><Relationship Id="rId1" Type="http://schemas.openxmlformats.org/officeDocument/2006/relationships/image" Target="../media/image2.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9" Type="http://schemas.openxmlformats.org/officeDocument/2006/relationships/tags" Target="../tags/tag9.xml"/><Relationship Id="rId8" Type="http://schemas.openxmlformats.org/officeDocument/2006/relationships/tags" Target="../tags/tag8.xml"/><Relationship Id="rId7" Type="http://schemas.openxmlformats.org/officeDocument/2006/relationships/tags" Target="../tags/tag7.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3" Type="http://schemas.openxmlformats.org/officeDocument/2006/relationships/tags" Target="../tags/tag3.xml"/><Relationship Id="rId2" Type="http://schemas.openxmlformats.org/officeDocument/2006/relationships/tags" Target="../tags/tag2.xml"/><Relationship Id="rId13" Type="http://schemas.openxmlformats.org/officeDocument/2006/relationships/notesSlide" Target="../notesSlides/notesSlide2.xml"/><Relationship Id="rId12" Type="http://schemas.openxmlformats.org/officeDocument/2006/relationships/slideLayout" Target="../slideLayouts/slideLayout6.xml"/><Relationship Id="rId11" Type="http://schemas.openxmlformats.org/officeDocument/2006/relationships/tags" Target="../tags/tag11.xml"/><Relationship Id="rId10" Type="http://schemas.openxmlformats.org/officeDocument/2006/relationships/tags" Target="../tags/tag10.xml"/><Relationship Id="rId1" Type="http://schemas.openxmlformats.org/officeDocument/2006/relationships/tags" Target="../tags/tag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6.xml"/><Relationship Id="rId1" Type="http://schemas.openxmlformats.org/officeDocument/2006/relationships/image" Target="../media/image4.jpe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6.xml"/><Relationship Id="rId1" Type="http://schemas.openxmlformats.org/officeDocument/2006/relationships/image" Target="../media/image5.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5" Type="http://schemas.openxmlformats.org/officeDocument/2006/relationships/notesSlide" Target="../notesSlides/notesSlide29.xml"/><Relationship Id="rId4" Type="http://schemas.openxmlformats.org/officeDocument/2006/relationships/slideLayout" Target="../slideLayouts/slideLayout6.xml"/><Relationship Id="rId3" Type="http://schemas.openxmlformats.org/officeDocument/2006/relationships/image" Target="../media/image3.png"/><Relationship Id="rId2" Type="http://schemas.openxmlformats.org/officeDocument/2006/relationships/hyperlink" Target="..\&#35838;&#31243;&#24605;&#25919;&#30740;&#31350;\&#27169;&#22359;&#21270;&#25945;&#23398;&#35774;&#35745;&#20013;&#30340;&#12298;&#32844;&#19994;&#29983;&#28079;&#35268;&#21010;&#12299;&#35838;&#31243;&#24605;&#25919;&#21021;&#25506;.pdf" TargetMode="External"/><Relationship Id="rId1" Type="http://schemas.openxmlformats.org/officeDocument/2006/relationships/tags" Target="../tags/tag23.xml"/></Relationships>
</file>

<file path=ppt/slides/_rels/slide3.xml.rels><?xml version="1.0" encoding="UTF-8" standalone="yes"?>
<Relationships xmlns="http://schemas.openxmlformats.org/package/2006/relationships"><Relationship Id="rId8" Type="http://schemas.openxmlformats.org/officeDocument/2006/relationships/notesSlide" Target="../notesSlides/notesSlide3.xml"/><Relationship Id="rId7" Type="http://schemas.openxmlformats.org/officeDocument/2006/relationships/slideLayout" Target="../slideLayouts/slideLayout6.xml"/><Relationship Id="rId6" Type="http://schemas.openxmlformats.org/officeDocument/2006/relationships/tags" Target="../tags/tag17.xml"/><Relationship Id="rId5" Type="http://schemas.openxmlformats.org/officeDocument/2006/relationships/tags" Target="../tags/tag16.xml"/><Relationship Id="rId4" Type="http://schemas.openxmlformats.org/officeDocument/2006/relationships/tags" Target="../tags/tag15.xml"/><Relationship Id="rId3" Type="http://schemas.openxmlformats.org/officeDocument/2006/relationships/tags" Target="../tags/tag14.xml"/><Relationship Id="rId2" Type="http://schemas.openxmlformats.org/officeDocument/2006/relationships/tags" Target="../tags/tag13.xml"/><Relationship Id="rId1" Type="http://schemas.openxmlformats.org/officeDocument/2006/relationships/tags" Target="../tags/tag12.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6.xml"/><Relationship Id="rId1" Type="http://schemas.openxmlformats.org/officeDocument/2006/relationships/image" Target="../media/image2.jpe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6.xml"/><Relationship Id="rId1" Type="http://schemas.openxmlformats.org/officeDocument/2006/relationships/image" Target="../media/image6.pn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5" Type="http://schemas.openxmlformats.org/officeDocument/2006/relationships/notesSlide" Target="../notesSlides/notesSlide39.xml"/><Relationship Id="rId4" Type="http://schemas.openxmlformats.org/officeDocument/2006/relationships/slideLayout" Target="../slideLayouts/slideLayout6.xml"/><Relationship Id="rId3" Type="http://schemas.openxmlformats.org/officeDocument/2006/relationships/image" Target="../media/image3.png"/><Relationship Id="rId2" Type="http://schemas.openxmlformats.org/officeDocument/2006/relationships/hyperlink" Target="..\&#29702;&#35770;&#21069;&#27839;\&#39640;&#32844;&#38498;&#26657;&#23398;&#29983;&#32844;&#19994;&#29983;&#28079;&#35268;&#21010;&#19982;&#23601;&#19994;&#21462;&#21521;&#20998;&#26512;.pdf" TargetMode="External"/><Relationship Id="rId1" Type="http://schemas.openxmlformats.org/officeDocument/2006/relationships/tags" Target="../tags/tag24.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6.xml"/><Relationship Id="rId1" Type="http://schemas.openxmlformats.org/officeDocument/2006/relationships/tags" Target="../tags/tag18.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6.xml"/><Relationship Id="rId1" Type="http://schemas.openxmlformats.org/officeDocument/2006/relationships/image" Target="../media/image2.jpeg"/></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6.xml"/><Relationship Id="rId1" Type="http://schemas.openxmlformats.org/officeDocument/2006/relationships/image" Target="../media/image7.png"/></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48.xml"/><Relationship Id="rId2" Type="http://schemas.openxmlformats.org/officeDocument/2006/relationships/slideLayout" Target="../slideLayouts/slideLayout6.xml"/><Relationship Id="rId1" Type="http://schemas.openxmlformats.org/officeDocument/2006/relationships/tags" Target="../tags/tag25.xml"/></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49.xml"/><Relationship Id="rId2" Type="http://schemas.openxmlformats.org/officeDocument/2006/relationships/slideLayout" Target="../slideLayouts/slideLayout6.xml"/><Relationship Id="rId1" Type="http://schemas.openxmlformats.org/officeDocument/2006/relationships/tags" Target="../tags/tag26.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6.xml"/><Relationship Id="rId1" Type="http://schemas.openxmlformats.org/officeDocument/2006/relationships/tags" Target="../tags/tag19.xml"/></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50.xml"/><Relationship Id="rId2" Type="http://schemas.openxmlformats.org/officeDocument/2006/relationships/slideLayout" Target="../slideLayouts/slideLayout6.xml"/><Relationship Id="rId1" Type="http://schemas.openxmlformats.org/officeDocument/2006/relationships/image" Target="../media/image8.png"/></Relationships>
</file>

<file path=ppt/slides/_rels/slide51.xml.rels><?xml version="1.0" encoding="UTF-8" standalone="yes"?>
<Relationships xmlns="http://schemas.openxmlformats.org/package/2006/relationships"><Relationship Id="rId4" Type="http://schemas.openxmlformats.org/officeDocument/2006/relationships/notesSlide" Target="../notesSlides/notesSlide51.xml"/><Relationship Id="rId3" Type="http://schemas.openxmlformats.org/officeDocument/2006/relationships/slideLayout" Target="../slideLayouts/slideLayout6.xml"/><Relationship Id="rId2" Type="http://schemas.openxmlformats.org/officeDocument/2006/relationships/tags" Target="../tags/tag27.xml"/><Relationship Id="rId1" Type="http://schemas.openxmlformats.org/officeDocument/2006/relationships/image" Target="../media/image9.png"/></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3" Type="http://schemas.openxmlformats.org/officeDocument/2006/relationships/notesSlide" Target="../notesSlides/notesSlide53.xml"/><Relationship Id="rId2" Type="http://schemas.openxmlformats.org/officeDocument/2006/relationships/slideLayout" Target="../slideLayouts/slideLayout6.xml"/><Relationship Id="rId1" Type="http://schemas.openxmlformats.org/officeDocument/2006/relationships/image" Target="../media/image10.jpeg"/></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5" Type="http://schemas.openxmlformats.org/officeDocument/2006/relationships/notesSlide" Target="../notesSlides/notesSlide55.xml"/><Relationship Id="rId4" Type="http://schemas.openxmlformats.org/officeDocument/2006/relationships/slideLayout" Target="../slideLayouts/slideLayout6.xml"/><Relationship Id="rId3" Type="http://schemas.openxmlformats.org/officeDocument/2006/relationships/image" Target="../media/image3.png"/><Relationship Id="rId2" Type="http://schemas.openxmlformats.org/officeDocument/2006/relationships/hyperlink" Target="..\&#36164;&#26009;&#21253;\&#35838;&#31243;&#24605;&#25919;&#30740;&#31350;\&#30475;&#30475;&#39640;&#26657;&#24605;&#25919;&#35838;&#30340;&#20840;&#26032;&#8220;&#25171;&#24320;&#26041;&#24335;&#8221;.pdf" TargetMode="External"/><Relationship Id="rId1" Type="http://schemas.openxmlformats.org/officeDocument/2006/relationships/tags" Target="../tags/tag28.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3" Type="http://schemas.openxmlformats.org/officeDocument/2006/relationships/notesSlide" Target="../notesSlides/notesSlide58.xml"/><Relationship Id="rId2" Type="http://schemas.openxmlformats.org/officeDocument/2006/relationships/slideLayout" Target="../slideLayouts/slideLayout6.xml"/><Relationship Id="rId1" Type="http://schemas.openxmlformats.org/officeDocument/2006/relationships/image" Target="../media/image11.png"/></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6.xml"/><Relationship Id="rId1" Type="http://schemas.openxmlformats.org/officeDocument/2006/relationships/image" Target="../media/image2.jpeg"/></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3" Type="http://schemas.openxmlformats.org/officeDocument/2006/relationships/notesSlide" Target="../notesSlides/notesSlide63.xml"/><Relationship Id="rId2" Type="http://schemas.openxmlformats.org/officeDocument/2006/relationships/slideLayout" Target="../slideLayouts/slideLayout6.xml"/><Relationship Id="rId1" Type="http://schemas.openxmlformats.org/officeDocument/2006/relationships/image" Target="../media/image12.png"/></Relationships>
</file>

<file path=ppt/slides/_rels/slide64.xml.rels><?xml version="1.0" encoding="UTF-8" standalone="yes"?>
<Relationships xmlns="http://schemas.openxmlformats.org/package/2006/relationships"><Relationship Id="rId3" Type="http://schemas.openxmlformats.org/officeDocument/2006/relationships/notesSlide" Target="../notesSlides/notesSlide64.xml"/><Relationship Id="rId2" Type="http://schemas.openxmlformats.org/officeDocument/2006/relationships/slideLayout" Target="../slideLayouts/slideLayout6.xml"/><Relationship Id="rId1" Type="http://schemas.openxmlformats.org/officeDocument/2006/relationships/image" Target="../media/image13.png"/></Relationships>
</file>

<file path=ppt/slides/_rels/slide65.xml.rels><?xml version="1.0" encoding="UTF-8" standalone="yes"?>
<Relationships xmlns="http://schemas.openxmlformats.org/package/2006/relationships"><Relationship Id="rId3" Type="http://schemas.openxmlformats.org/officeDocument/2006/relationships/notesSlide" Target="../notesSlides/notesSlide65.xml"/><Relationship Id="rId2" Type="http://schemas.openxmlformats.org/officeDocument/2006/relationships/slideLayout" Target="../slideLayouts/slideLayout5.xml"/><Relationship Id="rId1" Type="http://schemas.openxmlformats.org/officeDocument/2006/relationships/image" Target="../media/image2.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6.xml"/><Relationship Id="rId1" Type="http://schemas.openxmlformats.org/officeDocument/2006/relationships/tags" Target="../tags/tag2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3446" y="1"/>
            <a:ext cx="9138701" cy="5145088"/>
          </a:xfrm>
          <a:prstGeom prst="rect">
            <a:avLst/>
          </a:prstGeom>
        </p:spPr>
      </p:pic>
      <p:sp>
        <p:nvSpPr>
          <p:cNvPr id="11" name="TextBox 26"/>
          <p:cNvSpPr txBox="1"/>
          <p:nvPr/>
        </p:nvSpPr>
        <p:spPr>
          <a:xfrm>
            <a:off x="506730" y="2158365"/>
            <a:ext cx="3260725" cy="706755"/>
          </a:xfrm>
          <a:prstGeom prst="rect">
            <a:avLst/>
          </a:prstGeom>
          <a:noFill/>
        </p:spPr>
        <p:txBody>
          <a:bodyPr wrap="square" rtlCol="0">
            <a:spAutoFit/>
          </a:bodyPr>
          <a:lstStyle/>
          <a:p>
            <a:r>
              <a:rPr lang="zh-CN" altLang="en-US" sz="4000" b="1" dirty="0">
                <a:solidFill>
                  <a:schemeClr val="bg1"/>
                </a:solidFill>
                <a:latin typeface="微软雅黑" panose="020B0503020204020204" pitchFamily="34" charset="-122"/>
                <a:ea typeface="微软雅黑" panose="020B0503020204020204" pitchFamily="34" charset="-122"/>
              </a:rPr>
              <a:t>做好职业决策</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
        <p:nvSpPr>
          <p:cNvPr id="13" name="TextBox 12"/>
          <p:cNvSpPr txBox="1"/>
          <p:nvPr/>
        </p:nvSpPr>
        <p:spPr>
          <a:xfrm>
            <a:off x="468723" y="916239"/>
            <a:ext cx="2249805" cy="922020"/>
          </a:xfrm>
          <a:prstGeom prst="rect">
            <a:avLst/>
          </a:prstGeom>
          <a:noFill/>
        </p:spPr>
        <p:txBody>
          <a:bodyPr wrap="none" rtlCol="0">
            <a:spAutoFit/>
          </a:bodyPr>
          <a:lstStyle/>
          <a:p>
            <a:r>
              <a:rPr lang="zh-CN" altLang="en-US" sz="5400" b="1" dirty="0">
                <a:solidFill>
                  <a:schemeClr val="bg1"/>
                </a:solidFill>
                <a:latin typeface="Agency FB" panose="020B0503020202020204" pitchFamily="34" charset="0"/>
              </a:rPr>
              <a:t>第四章</a:t>
            </a:r>
            <a:endParaRPr lang="zh-CN" altLang="en-US" sz="5400" b="1" dirty="0">
              <a:solidFill>
                <a:schemeClr val="bg1"/>
              </a:solidFill>
              <a:latin typeface="Agency FB" panose="020B0503020202020204" pitchFamily="34" charset="0"/>
            </a:endParaRPr>
          </a:p>
        </p:txBody>
      </p:sp>
      <p:sp>
        <p:nvSpPr>
          <p:cNvPr id="2" name="灯片编号占位符 1"/>
          <p:cNvSpPr>
            <a:spLocks noGrp="1"/>
          </p:cNvSpPr>
          <p:nvPr>
            <p:ph type="sldNum" sz="quarter" idx="12"/>
          </p:nvPr>
        </p:nvSpPr>
        <p:spPr/>
        <p:txBody>
          <a:bodyPr/>
          <a:lstStyle/>
          <a:p>
            <a:fld id="{3E01EE5D-26FB-46D5-A381-ECFB35BF1D3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strVal val="#ppt_w+.3"/>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animEffect transition="in" filter="fade">
                                      <p:cBhvr>
                                        <p:cTn id="9" dur="1000"/>
                                        <p:tgtEl>
                                          <p:spTgt spid="3"/>
                                        </p:tgtEl>
                                      </p:cBhvr>
                                    </p:animEffect>
                                  </p:childTnLst>
                                </p:cTn>
                              </p:par>
                            </p:childTnLst>
                          </p:cTn>
                        </p:par>
                        <p:par>
                          <p:cTn id="10" fill="hold">
                            <p:stCondLst>
                              <p:cond delay="1000"/>
                            </p:stCondLst>
                            <p:childTnLst>
                              <p:par>
                                <p:cTn id="11" presetID="45" presetClass="entr" presetSubtype="0" fill="hold" grpId="0" nodeType="afterEffect">
                                  <p:stCondLst>
                                    <p:cond delay="0"/>
                                  </p:stCondLst>
                                  <p:iterate type="lt">
                                    <p:tmPct val="10000"/>
                                  </p:iterate>
                                  <p:childTnLst>
                                    <p:set>
                                      <p:cBhvr>
                                        <p:cTn id="12" dur="1" fill="hold">
                                          <p:stCondLst>
                                            <p:cond delay="0"/>
                                          </p:stCondLst>
                                        </p:cTn>
                                        <p:tgtEl>
                                          <p:spTgt spid="13"/>
                                        </p:tgtEl>
                                        <p:attrNameLst>
                                          <p:attrName>style.visibility</p:attrName>
                                        </p:attrNameLst>
                                      </p:cBhvr>
                                      <p:to>
                                        <p:strVal val="visible"/>
                                      </p:to>
                                    </p:set>
                                    <p:animEffect transition="in" filter="fade">
                                      <p:cBhvr>
                                        <p:cTn id="13" dur="1000"/>
                                        <p:tgtEl>
                                          <p:spTgt spid="13"/>
                                        </p:tgtEl>
                                      </p:cBhvr>
                                    </p:animEffect>
                                    <p:anim calcmode="lin" valueType="num">
                                      <p:cBhvr>
                                        <p:cTn id="14" dur="1000" fill="hold"/>
                                        <p:tgtEl>
                                          <p:spTgt spid="13"/>
                                        </p:tgtEl>
                                        <p:attrNameLst>
                                          <p:attrName>ppt_w</p:attrName>
                                        </p:attrNameLst>
                                      </p:cBhvr>
                                      <p:tavLst>
                                        <p:tav tm="0" fmla="#ppt_w*sin(2.5*pi*$)">
                                          <p:val>
                                            <p:fltVal val="0"/>
                                          </p:val>
                                        </p:tav>
                                        <p:tav tm="100000">
                                          <p:val>
                                            <p:fltVal val="1"/>
                                          </p:val>
                                        </p:tav>
                                      </p:tavLst>
                                    </p:anim>
                                    <p:anim calcmode="lin" valueType="num">
                                      <p:cBhvr>
                                        <p:cTn id="15" dur="1000" fill="hold"/>
                                        <p:tgtEl>
                                          <p:spTgt spid="13"/>
                                        </p:tgtEl>
                                        <p:attrNameLst>
                                          <p:attrName>ppt_h</p:attrName>
                                        </p:attrNameLst>
                                      </p:cBhvr>
                                      <p:tavLst>
                                        <p:tav tm="0">
                                          <p:val>
                                            <p:strVal val="#ppt_h"/>
                                          </p:val>
                                        </p:tav>
                                        <p:tav tm="100000">
                                          <p:val>
                                            <p:strVal val="#ppt_h"/>
                                          </p:val>
                                        </p:tav>
                                      </p:tavLst>
                                    </p:anim>
                                  </p:childTnLst>
                                </p:cTn>
                              </p:par>
                            </p:childTnLst>
                          </p:cTn>
                        </p:par>
                        <p:par>
                          <p:cTn id="16" fill="hold">
                            <p:stCondLst>
                              <p:cond delay="2200"/>
                            </p:stCondLst>
                            <p:childTnLst>
                              <p:par>
                                <p:cTn id="17" presetID="56" presetClass="entr" presetSubtype="0" fill="hold" grpId="0" nodeType="afterEffect">
                                  <p:stCondLst>
                                    <p:cond delay="0"/>
                                  </p:stCondLst>
                                  <p:iterate type="lt">
                                    <p:tmPct val="10000"/>
                                  </p:iterate>
                                  <p:childTnLst>
                                    <p:set>
                                      <p:cBhvr>
                                        <p:cTn id="18" dur="1" fill="hold">
                                          <p:stCondLst>
                                            <p:cond delay="0"/>
                                          </p:stCondLst>
                                        </p:cTn>
                                        <p:tgtEl>
                                          <p:spTgt spid="11"/>
                                        </p:tgtEl>
                                        <p:attrNameLst>
                                          <p:attrName>style.visibility</p:attrName>
                                        </p:attrNameLst>
                                      </p:cBhvr>
                                      <p:to>
                                        <p:strVal val="visible"/>
                                      </p:to>
                                    </p:set>
                                    <p:anim by="(-#ppt_w*2)" calcmode="lin" valueType="num">
                                      <p:cBhvr rctx="PPT">
                                        <p:cTn id="19" dur="500" autoRev="1" fill="hold">
                                          <p:stCondLst>
                                            <p:cond delay="0"/>
                                          </p:stCondLst>
                                        </p:cTn>
                                        <p:tgtEl>
                                          <p:spTgt spid="11"/>
                                        </p:tgtEl>
                                        <p:attrNameLst>
                                          <p:attrName>ppt_w</p:attrName>
                                        </p:attrNameLst>
                                      </p:cBhvr>
                                    </p:anim>
                                    <p:anim by="(#ppt_w*0.50)" calcmode="lin" valueType="num">
                                      <p:cBhvr>
                                        <p:cTn id="20" dur="500" decel="50000" autoRev="1" fill="hold">
                                          <p:stCondLst>
                                            <p:cond delay="0"/>
                                          </p:stCondLst>
                                        </p:cTn>
                                        <p:tgtEl>
                                          <p:spTgt spid="11"/>
                                        </p:tgtEl>
                                        <p:attrNameLst>
                                          <p:attrName>ppt_x</p:attrName>
                                        </p:attrNameLst>
                                      </p:cBhvr>
                                    </p:anim>
                                    <p:anim from="(-#ppt_h/2)" to="(#ppt_y)" calcmode="lin" valueType="num">
                                      <p:cBhvr>
                                        <p:cTn id="21" dur="1000" fill="hold">
                                          <p:stCondLst>
                                            <p:cond delay="0"/>
                                          </p:stCondLst>
                                        </p:cTn>
                                        <p:tgtEl>
                                          <p:spTgt spid="11"/>
                                        </p:tgtEl>
                                        <p:attrNameLst>
                                          <p:attrName>ppt_y</p:attrName>
                                        </p:attrNameLst>
                                      </p:cBhvr>
                                    </p:anim>
                                    <p:animRot by="21600000">
                                      <p:cBhvr>
                                        <p:cTn id="22" dur="1000" fill="hold">
                                          <p:stCondLst>
                                            <p:cond delay="0"/>
                                          </p:stCondLst>
                                        </p:cTn>
                                        <p:tgtEl>
                                          <p:spTgt spid="1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443056" y="988368"/>
            <a:ext cx="8259476" cy="2989280"/>
          </a:xfrm>
          <a:prstGeom prst="rect">
            <a:avLst/>
          </a:prstGeom>
          <a:noFill/>
        </p:spPr>
        <p:txBody>
          <a:bodyPr wrap="square">
            <a:spAutoFit/>
          </a:bodyPr>
          <a:lstStyle/>
          <a:p>
            <a:pPr>
              <a:lnSpc>
                <a:spcPct val="150000"/>
              </a:lnSpc>
            </a:pPr>
            <a:r>
              <a:rPr lang="zh-CN" altLang="en-US" sz="1600" dirty="0"/>
              <a:t>     阿利大学毕业后只身来到上海，在一家民营通信公司做研发工作，但他只工作了大半年就失去了当初的豪情壮志。阿利感觉到在现在的企业做研发工作虽然有一定压力，但还能比较好地发挥自己的进取精神。不过从职业性格来看，他觉得自己更适合做突变性强的工作，所以对现在的工作内容感到不满意，总感到工作太过单一，没有前途。</a:t>
            </a:r>
            <a:endParaRPr lang="en-US" altLang="zh-CN" sz="1600" dirty="0"/>
          </a:p>
          <a:p>
            <a:pPr>
              <a:lnSpc>
                <a:spcPct val="150000"/>
              </a:lnSpc>
            </a:pPr>
            <a:r>
              <a:rPr lang="en-US" altLang="zh-CN" sz="1600" dirty="0"/>
              <a:t>   </a:t>
            </a:r>
            <a:r>
              <a:rPr lang="zh-CN" altLang="en-US" sz="1600" dirty="0"/>
              <a:t>在阿利看来，公司基本没有任何培训，完全靠传统的师徒面授方式来掌握技能。而由于阿利在团队协作方面做得不够好，性格与师傅不和，似乎已经到了瓶颈阶段。有时候他情绪一低落就会萌生去意，想转行去做别的又怕一时冲动做了将来会后悔的决定。所以，是去是留一直困扰着他。</a:t>
            </a:r>
            <a:endParaRPr lang="en-US" altLang="zh-CN" sz="1200" dirty="0">
              <a:latin typeface="楷体" panose="02010609060101010101" pitchFamily="2" charset="-122"/>
              <a:ea typeface="楷体" panose="02010609060101010101" pitchFamily="2" charset="-122"/>
            </a:endParaRPr>
          </a:p>
        </p:txBody>
      </p:sp>
      <p:sp>
        <p:nvSpPr>
          <p:cNvPr id="7" name="PA-A000320150714E26PPSH-4285"/>
          <p:cNvSpPr/>
          <p:nvPr>
            <p:custDataLst>
              <p:tags r:id="rId1"/>
            </p:custDataLst>
          </p:nvPr>
        </p:nvSpPr>
        <p:spPr bwMode="auto">
          <a:xfrm>
            <a:off x="183704" y="94322"/>
            <a:ext cx="360036" cy="347934"/>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rgbClr val="C00000"/>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9pPr>
          </a:lstStyle>
          <a:p>
            <a:endParaRPr lang="zh-CN" altLang="en-US" dirty="0">
              <a:latin typeface="楷体" panose="02010609060101010101" pitchFamily="2" charset="-122"/>
            </a:endParaRPr>
          </a:p>
        </p:txBody>
      </p:sp>
      <p:sp>
        <p:nvSpPr>
          <p:cNvPr id="8" name="文本框 7"/>
          <p:cNvSpPr txBox="1"/>
          <p:nvPr/>
        </p:nvSpPr>
        <p:spPr>
          <a:xfrm>
            <a:off x="543740" y="38739"/>
            <a:ext cx="6912768" cy="461665"/>
          </a:xfrm>
          <a:prstGeom prst="rect">
            <a:avLst/>
          </a:prstGeom>
          <a:noFill/>
        </p:spPr>
        <p:txBody>
          <a:bodyPr wrap="square" rtlCol="0">
            <a:spAutoFit/>
          </a:bodyPr>
          <a:lstStyle/>
          <a:p>
            <a:r>
              <a:rPr lang="zh-CN" altLang="en-US" sz="2400" b="1" dirty="0">
                <a:solidFill>
                  <a:srgbClr val="C00000"/>
                </a:solidFill>
                <a:latin typeface="微软雅黑" panose="020B0503020204020204" pitchFamily="34" charset="-122"/>
                <a:ea typeface="微软雅黑" panose="020B0503020204020204" pitchFamily="34" charset="-122"/>
              </a:rPr>
              <a:t>案例故事</a:t>
            </a:r>
            <a:endParaRPr lang="zh-CN" altLang="en-US" sz="2400" b="1" dirty="0">
              <a:solidFill>
                <a:srgbClr val="C00000"/>
              </a:solidFill>
              <a:latin typeface="微软雅黑" panose="020B0503020204020204" pitchFamily="34" charset="-122"/>
              <a:ea typeface="微软雅黑" panose="020B0503020204020204" pitchFamily="34" charset="-122"/>
            </a:endParaRPr>
          </a:p>
        </p:txBody>
      </p:sp>
      <p:cxnSp>
        <p:nvCxnSpPr>
          <p:cNvPr id="9" name="直接连接符 8"/>
          <p:cNvCxnSpPr/>
          <p:nvPr/>
        </p:nvCxnSpPr>
        <p:spPr>
          <a:xfrm>
            <a:off x="0" y="556320"/>
            <a:ext cx="9145588"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500898" y="2208847"/>
            <a:ext cx="8511108" cy="819455"/>
          </a:xfrm>
          <a:prstGeom prst="rect">
            <a:avLst/>
          </a:prstGeom>
          <a:noFill/>
        </p:spPr>
        <p:txBody>
          <a:bodyPr wrap="square">
            <a:spAutoFit/>
          </a:bodyPr>
          <a:lstStyle/>
          <a:p>
            <a:pPr>
              <a:lnSpc>
                <a:spcPct val="150000"/>
              </a:lnSpc>
            </a:pPr>
            <a:r>
              <a:rPr lang="en-US" altLang="zh-CN" b="1" dirty="0">
                <a:solidFill>
                  <a:schemeClr val="accent2"/>
                </a:solidFill>
                <a:latin typeface="微软雅黑" panose="020B0503020204020204" pitchFamily="34" charset="-122"/>
                <a:ea typeface="微软雅黑" panose="020B0503020204020204" pitchFamily="34" charset="-122"/>
              </a:rPr>
              <a:t>2.</a:t>
            </a:r>
            <a:r>
              <a:rPr lang="zh-CN" altLang="en-US" b="1" dirty="0">
                <a:solidFill>
                  <a:schemeClr val="accent2"/>
                </a:solidFill>
                <a:latin typeface="微软雅黑" panose="020B0503020204020204" pitchFamily="34" charset="-122"/>
                <a:ea typeface="微软雅黑" panose="020B0503020204020204" pitchFamily="34" charset="-122"/>
              </a:rPr>
              <a:t>直觉型</a:t>
            </a:r>
            <a:endParaRPr lang="en-US" altLang="zh-CN" b="1" dirty="0">
              <a:solidFill>
                <a:schemeClr val="accent2"/>
              </a:solidFill>
              <a:latin typeface="微软雅黑" panose="020B0503020204020204" pitchFamily="34" charset="-122"/>
              <a:ea typeface="微软雅黑" panose="020B0503020204020204" pitchFamily="34" charset="-122"/>
            </a:endParaRPr>
          </a:p>
          <a:p>
            <a:pPr>
              <a:lnSpc>
                <a:spcPct val="150000"/>
              </a:lnSpc>
            </a:pPr>
            <a:r>
              <a:rPr lang="zh-CN" altLang="en-US" sz="1600" dirty="0"/>
              <a:t>直觉型，是指个体进行职业决策时，相信源自内心深处的直觉，一切跟着感觉走。</a:t>
            </a:r>
            <a:endParaRPr lang="en-US" altLang="zh-CN" sz="1400" dirty="0">
              <a:latin typeface="楷体" panose="02010609060101010101" pitchFamily="2" charset="-122"/>
              <a:ea typeface="楷体" panose="02010609060101010101" pitchFamily="2" charset="-122"/>
            </a:endParaRPr>
          </a:p>
        </p:txBody>
      </p:sp>
      <p:sp>
        <p:nvSpPr>
          <p:cNvPr id="8" name="文本框 7"/>
          <p:cNvSpPr txBox="1"/>
          <p:nvPr/>
        </p:nvSpPr>
        <p:spPr>
          <a:xfrm>
            <a:off x="500898" y="1008518"/>
            <a:ext cx="8170612" cy="1200329"/>
          </a:xfrm>
          <a:prstGeom prst="rect">
            <a:avLst/>
          </a:prstGeom>
          <a:noFill/>
        </p:spPr>
        <p:txBody>
          <a:bodyPr wrap="square">
            <a:spAutoFit/>
          </a:bodyPr>
          <a:lstStyle/>
          <a:p>
            <a:pPr>
              <a:lnSpc>
                <a:spcPct val="150000"/>
              </a:lnSpc>
            </a:pPr>
            <a:r>
              <a:rPr lang="en-US" altLang="zh-CN" b="1" dirty="0">
                <a:solidFill>
                  <a:schemeClr val="accent1"/>
                </a:solidFill>
                <a:latin typeface="微软雅黑" panose="020B0503020204020204" pitchFamily="34" charset="-122"/>
                <a:ea typeface="微软雅黑" panose="020B0503020204020204" pitchFamily="34" charset="-122"/>
              </a:rPr>
              <a:t>1.</a:t>
            </a:r>
            <a:r>
              <a:rPr lang="zh-CN" altLang="en-US" b="1" dirty="0">
                <a:solidFill>
                  <a:schemeClr val="accent1"/>
                </a:solidFill>
                <a:latin typeface="微软雅黑" panose="020B0503020204020204" pitchFamily="34" charset="-122"/>
                <a:ea typeface="微软雅黑" panose="020B0503020204020204" pitchFamily="34" charset="-122"/>
              </a:rPr>
              <a:t>宿命型</a:t>
            </a:r>
            <a:endParaRPr lang="en-US" altLang="zh-CN" b="1" dirty="0">
              <a:solidFill>
                <a:schemeClr val="accent1"/>
              </a:solidFill>
              <a:latin typeface="微软雅黑" panose="020B0503020204020204" pitchFamily="34" charset="-122"/>
              <a:ea typeface="微软雅黑" panose="020B0503020204020204" pitchFamily="34" charset="-122"/>
            </a:endParaRPr>
          </a:p>
          <a:p>
            <a:pPr>
              <a:lnSpc>
                <a:spcPct val="150000"/>
              </a:lnSpc>
            </a:pPr>
            <a:r>
              <a:rPr lang="zh-CN" altLang="en-US" sz="1600" dirty="0"/>
              <a:t>宿命型，是指个体在进行决策的时候完全听天由命，不做主观努力，一切顺其自然，不强求。职业选择简单地由社会发展和外界环境决定。</a:t>
            </a:r>
            <a:endParaRPr lang="zh-CN" altLang="en-US" sz="1400" b="1" dirty="0">
              <a:latin typeface="微软雅黑" panose="020B0503020204020204" pitchFamily="34" charset="-122"/>
              <a:ea typeface="微软雅黑" panose="020B0503020204020204" pitchFamily="34" charset="-122"/>
            </a:endParaRPr>
          </a:p>
        </p:txBody>
      </p:sp>
      <p:sp>
        <p:nvSpPr>
          <p:cNvPr id="9" name="文本框 8"/>
          <p:cNvSpPr txBox="1"/>
          <p:nvPr/>
        </p:nvSpPr>
        <p:spPr>
          <a:xfrm>
            <a:off x="504291" y="3086842"/>
            <a:ext cx="8511108" cy="1188787"/>
          </a:xfrm>
          <a:prstGeom prst="rect">
            <a:avLst/>
          </a:prstGeom>
          <a:noFill/>
        </p:spPr>
        <p:txBody>
          <a:bodyPr wrap="square">
            <a:spAutoFit/>
          </a:bodyPr>
          <a:lstStyle/>
          <a:p>
            <a:pPr>
              <a:lnSpc>
                <a:spcPct val="150000"/>
              </a:lnSpc>
            </a:pPr>
            <a:r>
              <a:rPr lang="en-US" altLang="zh-CN" b="1" dirty="0">
                <a:solidFill>
                  <a:schemeClr val="accent1"/>
                </a:solidFill>
                <a:latin typeface="微软雅黑" panose="020B0503020204020204" pitchFamily="34" charset="-122"/>
                <a:ea typeface="微软雅黑" panose="020B0503020204020204" pitchFamily="34" charset="-122"/>
              </a:rPr>
              <a:t>3.</a:t>
            </a:r>
            <a:r>
              <a:rPr lang="zh-CN" altLang="en-US" b="1" dirty="0">
                <a:solidFill>
                  <a:schemeClr val="accent1"/>
                </a:solidFill>
                <a:latin typeface="微软雅黑" panose="020B0503020204020204" pitchFamily="34" charset="-122"/>
                <a:ea typeface="微软雅黑" panose="020B0503020204020204" pitchFamily="34" charset="-122"/>
              </a:rPr>
              <a:t>挣扎型</a:t>
            </a:r>
            <a:endParaRPr lang="en-US" altLang="zh-CN" b="1" dirty="0">
              <a:solidFill>
                <a:schemeClr val="accent1"/>
              </a:solidFill>
              <a:latin typeface="微软雅黑" panose="020B0503020204020204" pitchFamily="34" charset="-122"/>
              <a:ea typeface="微软雅黑" panose="020B0503020204020204" pitchFamily="34" charset="-122"/>
            </a:endParaRPr>
          </a:p>
          <a:p>
            <a:pPr>
              <a:lnSpc>
                <a:spcPct val="150000"/>
              </a:lnSpc>
            </a:pPr>
            <a:r>
              <a:rPr lang="zh-CN" altLang="en-US" sz="1600" dirty="0"/>
              <a:t>挣扎型，是指个体在面对众多选择时束手无策，因为顾虑太多，所以总是前怕狼后怕虎，既想实现远大的理想，又不敢面对现实的无奈。</a:t>
            </a:r>
            <a:endParaRPr lang="en-US" altLang="zh-CN" sz="1400" dirty="0">
              <a:latin typeface="楷体" panose="02010609060101010101" pitchFamily="2" charset="-122"/>
              <a:ea typeface="楷体" panose="02010609060101010101" pitchFamily="2" charset="-122"/>
            </a:endParaRPr>
          </a:p>
        </p:txBody>
      </p:sp>
      <p:sp>
        <p:nvSpPr>
          <p:cNvPr id="10" name="文本框 9"/>
          <p:cNvSpPr txBox="1"/>
          <p:nvPr/>
        </p:nvSpPr>
        <p:spPr>
          <a:xfrm>
            <a:off x="2779841" y="246510"/>
            <a:ext cx="3081849"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二、职业决策的类型</a:t>
            </a:r>
            <a:endParaRPr lang="zh-CN" altLang="en-US" sz="2400" b="1" dirty="0">
              <a:latin typeface="微软雅黑" panose="020B0503020204020204" pitchFamily="34" charset="-122"/>
              <a:ea typeface="微软雅黑" panose="020B0503020204020204" pitchFamily="34" charset="-122"/>
            </a:endParaRPr>
          </a:p>
        </p:txBody>
      </p:sp>
      <p:sp>
        <p:nvSpPr>
          <p:cNvPr id="11" name="等腰三角形 10"/>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9"/>
                                        </p:tgtEl>
                                        <p:attrNameLst>
                                          <p:attrName>style.visibility</p:attrName>
                                        </p:attrNameLst>
                                      </p:cBhvr>
                                      <p:to>
                                        <p:strVal val="visible"/>
                                      </p:to>
                                    </p:set>
                                    <p:animEffect transition="in" filter="fade">
                                      <p:cBhvr>
                                        <p:cTn id="14" dur="1000"/>
                                        <p:tgtEl>
                                          <p:spTgt spid="59"/>
                                        </p:tgtEl>
                                      </p:cBhvr>
                                    </p:animEffect>
                                    <p:anim calcmode="lin" valueType="num">
                                      <p:cBhvr>
                                        <p:cTn id="15" dur="1000" fill="hold"/>
                                        <p:tgtEl>
                                          <p:spTgt spid="59"/>
                                        </p:tgtEl>
                                        <p:attrNameLst>
                                          <p:attrName>ppt_x</p:attrName>
                                        </p:attrNameLst>
                                      </p:cBhvr>
                                      <p:tavLst>
                                        <p:tav tm="0">
                                          <p:val>
                                            <p:strVal val="#ppt_x"/>
                                          </p:val>
                                        </p:tav>
                                        <p:tav tm="100000">
                                          <p:val>
                                            <p:strVal val="#ppt_x"/>
                                          </p:val>
                                        </p:tav>
                                      </p:tavLst>
                                    </p:anim>
                                    <p:anim calcmode="lin" valueType="num">
                                      <p:cBhvr>
                                        <p:cTn id="16"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1000"/>
                                        <p:tgtEl>
                                          <p:spTgt spid="9"/>
                                        </p:tgtEl>
                                      </p:cBhvr>
                                    </p:animEffect>
                                    <p:anim calcmode="lin" valueType="num">
                                      <p:cBhvr>
                                        <p:cTn id="22" dur="1000" fill="hold"/>
                                        <p:tgtEl>
                                          <p:spTgt spid="9"/>
                                        </p:tgtEl>
                                        <p:attrNameLst>
                                          <p:attrName>ppt_x</p:attrName>
                                        </p:attrNameLst>
                                      </p:cBhvr>
                                      <p:tavLst>
                                        <p:tav tm="0">
                                          <p:val>
                                            <p:strVal val="#ppt_x"/>
                                          </p:val>
                                        </p:tav>
                                        <p:tav tm="100000">
                                          <p:val>
                                            <p:strVal val="#ppt_x"/>
                                          </p:val>
                                        </p:tav>
                                      </p:tavLst>
                                    </p:anim>
                                    <p:anim calcmode="lin" valueType="num">
                                      <p:cBhvr>
                                        <p:cTn id="23"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8" grpId="0"/>
      <p:bldP spid="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500898" y="2162816"/>
            <a:ext cx="8511108" cy="819455"/>
          </a:xfrm>
          <a:prstGeom prst="rect">
            <a:avLst/>
          </a:prstGeom>
          <a:noFill/>
        </p:spPr>
        <p:txBody>
          <a:bodyPr wrap="square">
            <a:spAutoFit/>
          </a:bodyPr>
          <a:lstStyle/>
          <a:p>
            <a:pPr>
              <a:lnSpc>
                <a:spcPct val="150000"/>
              </a:lnSpc>
            </a:pPr>
            <a:r>
              <a:rPr lang="en-US" altLang="zh-CN" b="1" dirty="0">
                <a:solidFill>
                  <a:schemeClr val="accent2"/>
                </a:solidFill>
                <a:latin typeface="微软雅黑" panose="020B0503020204020204" pitchFamily="34" charset="-122"/>
                <a:ea typeface="微软雅黑" panose="020B0503020204020204" pitchFamily="34" charset="-122"/>
              </a:rPr>
              <a:t>5.</a:t>
            </a:r>
            <a:r>
              <a:rPr lang="zh-CN" altLang="en-US" b="1" dirty="0">
                <a:solidFill>
                  <a:schemeClr val="accent2"/>
                </a:solidFill>
                <a:latin typeface="微软雅黑" panose="020B0503020204020204" pitchFamily="34" charset="-122"/>
                <a:ea typeface="微软雅黑" panose="020B0503020204020204" pitchFamily="34" charset="-122"/>
              </a:rPr>
              <a:t>冲动型</a:t>
            </a:r>
            <a:endParaRPr lang="en-US" altLang="zh-CN" b="1" dirty="0">
              <a:solidFill>
                <a:schemeClr val="accent2"/>
              </a:solidFill>
              <a:latin typeface="微软雅黑" panose="020B0503020204020204" pitchFamily="34" charset="-122"/>
              <a:ea typeface="微软雅黑" panose="020B0503020204020204" pitchFamily="34" charset="-122"/>
            </a:endParaRPr>
          </a:p>
          <a:p>
            <a:pPr>
              <a:lnSpc>
                <a:spcPct val="150000"/>
              </a:lnSpc>
            </a:pPr>
            <a:r>
              <a:rPr lang="zh-CN" altLang="en-US" sz="1600" dirty="0"/>
              <a:t>冲动型，是指个体不经过策划和准备，直接做出决定，缺乏对未来的思考和分析。</a:t>
            </a:r>
            <a:endParaRPr lang="en-US" altLang="zh-CN" sz="2400" dirty="0">
              <a:latin typeface="楷体" panose="02010609060101010101" pitchFamily="2" charset="-122"/>
              <a:ea typeface="楷体" panose="02010609060101010101" pitchFamily="2" charset="-122"/>
            </a:endParaRPr>
          </a:p>
        </p:txBody>
      </p:sp>
      <p:sp>
        <p:nvSpPr>
          <p:cNvPr id="8" name="文本框 7"/>
          <p:cNvSpPr txBox="1"/>
          <p:nvPr/>
        </p:nvSpPr>
        <p:spPr>
          <a:xfrm>
            <a:off x="500897" y="1008518"/>
            <a:ext cx="8392375" cy="1200329"/>
          </a:xfrm>
          <a:prstGeom prst="rect">
            <a:avLst/>
          </a:prstGeom>
          <a:noFill/>
        </p:spPr>
        <p:txBody>
          <a:bodyPr wrap="square">
            <a:spAutoFit/>
          </a:bodyPr>
          <a:lstStyle/>
          <a:p>
            <a:pPr>
              <a:lnSpc>
                <a:spcPct val="150000"/>
              </a:lnSpc>
            </a:pPr>
            <a:r>
              <a:rPr lang="en-US" altLang="zh-CN" b="1" dirty="0">
                <a:solidFill>
                  <a:schemeClr val="accent1"/>
                </a:solidFill>
                <a:latin typeface="微软雅黑" panose="020B0503020204020204" pitchFamily="34" charset="-122"/>
                <a:ea typeface="微软雅黑" panose="020B0503020204020204" pitchFamily="34" charset="-122"/>
              </a:rPr>
              <a:t>4.</a:t>
            </a:r>
            <a:r>
              <a:rPr lang="zh-CN" altLang="en-US" b="1" dirty="0">
                <a:solidFill>
                  <a:schemeClr val="accent1"/>
                </a:solidFill>
                <a:latin typeface="微软雅黑" panose="020B0503020204020204" pitchFamily="34" charset="-122"/>
                <a:ea typeface="微软雅黑" panose="020B0503020204020204" pitchFamily="34" charset="-122"/>
              </a:rPr>
              <a:t>麻木型</a:t>
            </a:r>
            <a:endParaRPr lang="en-US" altLang="zh-CN" b="1" dirty="0">
              <a:solidFill>
                <a:schemeClr val="accent1"/>
              </a:solidFill>
              <a:latin typeface="微软雅黑" panose="020B0503020204020204" pitchFamily="34" charset="-122"/>
              <a:ea typeface="微软雅黑" panose="020B0503020204020204" pitchFamily="34" charset="-122"/>
            </a:endParaRPr>
          </a:p>
          <a:p>
            <a:pPr>
              <a:lnSpc>
                <a:spcPct val="150000"/>
              </a:lnSpc>
            </a:pPr>
            <a:r>
              <a:rPr lang="zh-CN" altLang="en-US" sz="1600" dirty="0"/>
              <a:t>麻木型，是指个体对外部世界的变化失去敏感，每天都在一种无职业意识的状态中度过，不愿为自己的职业发展多动脑子，不愿做出选择。</a:t>
            </a:r>
            <a:endParaRPr lang="zh-CN" altLang="en-US" sz="1400" b="1" dirty="0">
              <a:latin typeface="微软雅黑" panose="020B0503020204020204" pitchFamily="34" charset="-122"/>
              <a:ea typeface="微软雅黑" panose="020B0503020204020204" pitchFamily="34" charset="-122"/>
            </a:endParaRPr>
          </a:p>
        </p:txBody>
      </p:sp>
      <p:sp>
        <p:nvSpPr>
          <p:cNvPr id="9" name="文本框 8"/>
          <p:cNvSpPr txBox="1"/>
          <p:nvPr/>
        </p:nvSpPr>
        <p:spPr>
          <a:xfrm>
            <a:off x="500899" y="2982271"/>
            <a:ext cx="8392376" cy="1188787"/>
          </a:xfrm>
          <a:prstGeom prst="rect">
            <a:avLst/>
          </a:prstGeom>
          <a:noFill/>
        </p:spPr>
        <p:txBody>
          <a:bodyPr wrap="square">
            <a:spAutoFit/>
          </a:bodyPr>
          <a:lstStyle/>
          <a:p>
            <a:pPr>
              <a:lnSpc>
                <a:spcPct val="150000"/>
              </a:lnSpc>
            </a:pPr>
            <a:r>
              <a:rPr lang="en-US" altLang="zh-CN" b="1" dirty="0">
                <a:solidFill>
                  <a:schemeClr val="accent1"/>
                </a:solidFill>
                <a:latin typeface="微软雅黑" panose="020B0503020204020204" pitchFamily="34" charset="-122"/>
                <a:ea typeface="微软雅黑" panose="020B0503020204020204" pitchFamily="34" charset="-122"/>
              </a:rPr>
              <a:t>6.</a:t>
            </a:r>
            <a:r>
              <a:rPr lang="zh-CN" altLang="en-US" b="1" dirty="0">
                <a:solidFill>
                  <a:schemeClr val="accent1"/>
                </a:solidFill>
                <a:latin typeface="微软雅黑" panose="020B0503020204020204" pitchFamily="34" charset="-122"/>
                <a:ea typeface="微软雅黑" panose="020B0503020204020204" pitchFamily="34" charset="-122"/>
              </a:rPr>
              <a:t>拖延型</a:t>
            </a:r>
            <a:endParaRPr lang="en-US" altLang="zh-CN" sz="1600" dirty="0"/>
          </a:p>
          <a:p>
            <a:pPr>
              <a:lnSpc>
                <a:spcPct val="150000"/>
              </a:lnSpc>
            </a:pPr>
            <a:r>
              <a:rPr lang="zh-CN" altLang="en-US" sz="1600" dirty="0"/>
              <a:t>是指个体认为事情总会得到解决，“船到桥头自然直，车到山前必有路”，不愿意付出太多，不愿意做出承诺。</a:t>
            </a:r>
            <a:endParaRPr lang="en-US" altLang="zh-CN" sz="1600" dirty="0">
              <a:latin typeface="楷体" panose="02010609060101010101" pitchFamily="2" charset="-122"/>
              <a:ea typeface="楷体" panose="02010609060101010101" pitchFamily="2" charset="-122"/>
            </a:endParaRPr>
          </a:p>
        </p:txBody>
      </p:sp>
      <p:sp>
        <p:nvSpPr>
          <p:cNvPr id="10" name="文本框 9"/>
          <p:cNvSpPr txBox="1"/>
          <p:nvPr/>
        </p:nvSpPr>
        <p:spPr>
          <a:xfrm>
            <a:off x="2779841" y="246510"/>
            <a:ext cx="3081849"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二、职业决策的类型</a:t>
            </a:r>
            <a:endParaRPr lang="zh-CN" altLang="en-US" sz="2400" b="1" dirty="0">
              <a:latin typeface="微软雅黑" panose="020B0503020204020204" pitchFamily="34" charset="-122"/>
              <a:ea typeface="微软雅黑" panose="020B0503020204020204" pitchFamily="34" charset="-122"/>
            </a:endParaRPr>
          </a:p>
        </p:txBody>
      </p:sp>
      <p:sp>
        <p:nvSpPr>
          <p:cNvPr id="11" name="等腰三角形 10"/>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9"/>
                                        </p:tgtEl>
                                        <p:attrNameLst>
                                          <p:attrName>style.visibility</p:attrName>
                                        </p:attrNameLst>
                                      </p:cBhvr>
                                      <p:to>
                                        <p:strVal val="visible"/>
                                      </p:to>
                                    </p:set>
                                    <p:animEffect transition="in" filter="fade">
                                      <p:cBhvr>
                                        <p:cTn id="14" dur="1000"/>
                                        <p:tgtEl>
                                          <p:spTgt spid="59"/>
                                        </p:tgtEl>
                                      </p:cBhvr>
                                    </p:animEffect>
                                    <p:anim calcmode="lin" valueType="num">
                                      <p:cBhvr>
                                        <p:cTn id="15" dur="1000" fill="hold"/>
                                        <p:tgtEl>
                                          <p:spTgt spid="59"/>
                                        </p:tgtEl>
                                        <p:attrNameLst>
                                          <p:attrName>ppt_x</p:attrName>
                                        </p:attrNameLst>
                                      </p:cBhvr>
                                      <p:tavLst>
                                        <p:tav tm="0">
                                          <p:val>
                                            <p:strVal val="#ppt_x"/>
                                          </p:val>
                                        </p:tav>
                                        <p:tav tm="100000">
                                          <p:val>
                                            <p:strVal val="#ppt_x"/>
                                          </p:val>
                                        </p:tav>
                                      </p:tavLst>
                                    </p:anim>
                                    <p:anim calcmode="lin" valueType="num">
                                      <p:cBhvr>
                                        <p:cTn id="16"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1000"/>
                                        <p:tgtEl>
                                          <p:spTgt spid="9"/>
                                        </p:tgtEl>
                                      </p:cBhvr>
                                    </p:animEffect>
                                    <p:anim calcmode="lin" valueType="num">
                                      <p:cBhvr>
                                        <p:cTn id="22" dur="1000" fill="hold"/>
                                        <p:tgtEl>
                                          <p:spTgt spid="9"/>
                                        </p:tgtEl>
                                        <p:attrNameLst>
                                          <p:attrName>ppt_x</p:attrName>
                                        </p:attrNameLst>
                                      </p:cBhvr>
                                      <p:tavLst>
                                        <p:tav tm="0">
                                          <p:val>
                                            <p:strVal val="#ppt_x"/>
                                          </p:val>
                                        </p:tav>
                                        <p:tav tm="100000">
                                          <p:val>
                                            <p:strVal val="#ppt_x"/>
                                          </p:val>
                                        </p:tav>
                                      </p:tavLst>
                                    </p:anim>
                                    <p:anim calcmode="lin" valueType="num">
                                      <p:cBhvr>
                                        <p:cTn id="23"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8" grpId="0"/>
      <p:bldP spid="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500898" y="2162816"/>
            <a:ext cx="8511108" cy="819455"/>
          </a:xfrm>
          <a:prstGeom prst="rect">
            <a:avLst/>
          </a:prstGeom>
          <a:noFill/>
        </p:spPr>
        <p:txBody>
          <a:bodyPr wrap="square">
            <a:spAutoFit/>
          </a:bodyPr>
          <a:lstStyle/>
          <a:p>
            <a:pPr>
              <a:lnSpc>
                <a:spcPct val="150000"/>
              </a:lnSpc>
            </a:pPr>
            <a:r>
              <a:rPr lang="en-US" altLang="zh-CN" b="1" dirty="0">
                <a:solidFill>
                  <a:schemeClr val="accent2"/>
                </a:solidFill>
                <a:latin typeface="微软雅黑" panose="020B0503020204020204" pitchFamily="34" charset="-122"/>
                <a:ea typeface="微软雅黑" panose="020B0503020204020204" pitchFamily="34" charset="-122"/>
              </a:rPr>
              <a:t>5.</a:t>
            </a:r>
            <a:r>
              <a:rPr lang="zh-CN" altLang="en-US" b="1" dirty="0">
                <a:solidFill>
                  <a:schemeClr val="accent2"/>
                </a:solidFill>
                <a:latin typeface="微软雅黑" panose="020B0503020204020204" pitchFamily="34" charset="-122"/>
                <a:ea typeface="微软雅黑" panose="020B0503020204020204" pitchFamily="34" charset="-122"/>
              </a:rPr>
              <a:t>冲动型</a:t>
            </a:r>
            <a:endParaRPr lang="en-US" altLang="zh-CN" b="1" dirty="0">
              <a:solidFill>
                <a:schemeClr val="accent2"/>
              </a:solidFill>
              <a:latin typeface="微软雅黑" panose="020B0503020204020204" pitchFamily="34" charset="-122"/>
              <a:ea typeface="微软雅黑" panose="020B0503020204020204" pitchFamily="34" charset="-122"/>
            </a:endParaRPr>
          </a:p>
          <a:p>
            <a:pPr>
              <a:lnSpc>
                <a:spcPct val="150000"/>
              </a:lnSpc>
            </a:pPr>
            <a:r>
              <a:rPr lang="zh-CN" altLang="en-US" sz="1600" dirty="0"/>
              <a:t>冲动型，是指个体不经过策划和准备，直接做出决定，缺乏对未来的思考和分析。</a:t>
            </a:r>
            <a:endParaRPr lang="en-US" altLang="zh-CN" sz="2400" dirty="0">
              <a:latin typeface="楷体" panose="02010609060101010101" pitchFamily="2" charset="-122"/>
              <a:ea typeface="楷体" panose="02010609060101010101" pitchFamily="2" charset="-122"/>
            </a:endParaRPr>
          </a:p>
        </p:txBody>
      </p:sp>
      <p:sp>
        <p:nvSpPr>
          <p:cNvPr id="8" name="文本框 7"/>
          <p:cNvSpPr txBox="1"/>
          <p:nvPr/>
        </p:nvSpPr>
        <p:spPr>
          <a:xfrm>
            <a:off x="500897" y="1008518"/>
            <a:ext cx="8392375" cy="1200329"/>
          </a:xfrm>
          <a:prstGeom prst="rect">
            <a:avLst/>
          </a:prstGeom>
          <a:noFill/>
        </p:spPr>
        <p:txBody>
          <a:bodyPr wrap="square">
            <a:spAutoFit/>
          </a:bodyPr>
          <a:lstStyle/>
          <a:p>
            <a:pPr>
              <a:lnSpc>
                <a:spcPct val="150000"/>
              </a:lnSpc>
            </a:pPr>
            <a:r>
              <a:rPr lang="en-US" altLang="zh-CN" b="1" dirty="0">
                <a:solidFill>
                  <a:schemeClr val="accent1"/>
                </a:solidFill>
                <a:latin typeface="微软雅黑" panose="020B0503020204020204" pitchFamily="34" charset="-122"/>
                <a:ea typeface="微软雅黑" panose="020B0503020204020204" pitchFamily="34" charset="-122"/>
              </a:rPr>
              <a:t>4.</a:t>
            </a:r>
            <a:r>
              <a:rPr lang="zh-CN" altLang="en-US" b="1" dirty="0">
                <a:solidFill>
                  <a:schemeClr val="accent1"/>
                </a:solidFill>
                <a:latin typeface="微软雅黑" panose="020B0503020204020204" pitchFamily="34" charset="-122"/>
                <a:ea typeface="微软雅黑" panose="020B0503020204020204" pitchFamily="34" charset="-122"/>
              </a:rPr>
              <a:t>麻木型</a:t>
            </a:r>
            <a:endParaRPr lang="en-US" altLang="zh-CN" b="1" dirty="0">
              <a:solidFill>
                <a:schemeClr val="accent1"/>
              </a:solidFill>
              <a:latin typeface="微软雅黑" panose="020B0503020204020204" pitchFamily="34" charset="-122"/>
              <a:ea typeface="微软雅黑" panose="020B0503020204020204" pitchFamily="34" charset="-122"/>
            </a:endParaRPr>
          </a:p>
          <a:p>
            <a:pPr>
              <a:lnSpc>
                <a:spcPct val="150000"/>
              </a:lnSpc>
            </a:pPr>
            <a:r>
              <a:rPr lang="zh-CN" altLang="en-US" sz="1600" dirty="0"/>
              <a:t>麻木型，是指个体对外部世界的变化失去敏感，每天都在一种无职业意识的状态中度过，不愿为自己的职业发展多动脑子，不愿做出选择。</a:t>
            </a:r>
            <a:endParaRPr lang="zh-CN" altLang="en-US" sz="1400" b="1" dirty="0">
              <a:latin typeface="微软雅黑" panose="020B0503020204020204" pitchFamily="34" charset="-122"/>
              <a:ea typeface="微软雅黑" panose="020B0503020204020204" pitchFamily="34" charset="-122"/>
            </a:endParaRPr>
          </a:p>
        </p:txBody>
      </p:sp>
      <p:sp>
        <p:nvSpPr>
          <p:cNvPr id="9" name="文本框 8"/>
          <p:cNvSpPr txBox="1"/>
          <p:nvPr/>
        </p:nvSpPr>
        <p:spPr>
          <a:xfrm>
            <a:off x="500899" y="2982271"/>
            <a:ext cx="8392376" cy="1188787"/>
          </a:xfrm>
          <a:prstGeom prst="rect">
            <a:avLst/>
          </a:prstGeom>
          <a:noFill/>
        </p:spPr>
        <p:txBody>
          <a:bodyPr wrap="square">
            <a:spAutoFit/>
          </a:bodyPr>
          <a:lstStyle/>
          <a:p>
            <a:pPr>
              <a:lnSpc>
                <a:spcPct val="150000"/>
              </a:lnSpc>
            </a:pPr>
            <a:r>
              <a:rPr lang="en-US" altLang="zh-CN" b="1" dirty="0">
                <a:solidFill>
                  <a:schemeClr val="accent1"/>
                </a:solidFill>
                <a:latin typeface="微软雅黑" panose="020B0503020204020204" pitchFamily="34" charset="-122"/>
                <a:ea typeface="微软雅黑" panose="020B0503020204020204" pitchFamily="34" charset="-122"/>
              </a:rPr>
              <a:t>6.</a:t>
            </a:r>
            <a:r>
              <a:rPr lang="zh-CN" altLang="en-US" b="1" dirty="0">
                <a:solidFill>
                  <a:schemeClr val="accent1"/>
                </a:solidFill>
                <a:latin typeface="微软雅黑" panose="020B0503020204020204" pitchFamily="34" charset="-122"/>
                <a:ea typeface="微软雅黑" panose="020B0503020204020204" pitchFamily="34" charset="-122"/>
              </a:rPr>
              <a:t>拖延型</a:t>
            </a:r>
            <a:endParaRPr lang="en-US" altLang="zh-CN" sz="1600" dirty="0"/>
          </a:p>
          <a:p>
            <a:pPr>
              <a:lnSpc>
                <a:spcPct val="150000"/>
              </a:lnSpc>
            </a:pPr>
            <a:r>
              <a:rPr lang="zh-CN" altLang="en-US" sz="1600" dirty="0"/>
              <a:t>是指个体认为事情总会得到解决，“船到桥头自然直，车到山前必有路”，不愿意付出太多，不愿意做出承诺。</a:t>
            </a:r>
            <a:endParaRPr lang="en-US" altLang="zh-CN" sz="1600" dirty="0">
              <a:latin typeface="楷体" panose="02010609060101010101" pitchFamily="2" charset="-122"/>
              <a:ea typeface="楷体" panose="02010609060101010101" pitchFamily="2" charset="-122"/>
            </a:endParaRPr>
          </a:p>
        </p:txBody>
      </p:sp>
      <p:sp>
        <p:nvSpPr>
          <p:cNvPr id="10" name="文本框 9"/>
          <p:cNvSpPr txBox="1"/>
          <p:nvPr/>
        </p:nvSpPr>
        <p:spPr>
          <a:xfrm>
            <a:off x="2779841" y="246510"/>
            <a:ext cx="3081849"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二、职业决策的类型</a:t>
            </a:r>
            <a:endParaRPr lang="zh-CN" altLang="en-US" sz="2400" b="1" dirty="0">
              <a:latin typeface="微软雅黑" panose="020B0503020204020204" pitchFamily="34" charset="-122"/>
              <a:ea typeface="微软雅黑" panose="020B0503020204020204" pitchFamily="34" charset="-122"/>
            </a:endParaRPr>
          </a:p>
        </p:txBody>
      </p:sp>
      <p:sp>
        <p:nvSpPr>
          <p:cNvPr id="11" name="等腰三角形 10"/>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9"/>
                                        </p:tgtEl>
                                        <p:attrNameLst>
                                          <p:attrName>style.visibility</p:attrName>
                                        </p:attrNameLst>
                                      </p:cBhvr>
                                      <p:to>
                                        <p:strVal val="visible"/>
                                      </p:to>
                                    </p:set>
                                    <p:animEffect transition="in" filter="fade">
                                      <p:cBhvr>
                                        <p:cTn id="14" dur="1000"/>
                                        <p:tgtEl>
                                          <p:spTgt spid="59"/>
                                        </p:tgtEl>
                                      </p:cBhvr>
                                    </p:animEffect>
                                    <p:anim calcmode="lin" valueType="num">
                                      <p:cBhvr>
                                        <p:cTn id="15" dur="1000" fill="hold"/>
                                        <p:tgtEl>
                                          <p:spTgt spid="59"/>
                                        </p:tgtEl>
                                        <p:attrNameLst>
                                          <p:attrName>ppt_x</p:attrName>
                                        </p:attrNameLst>
                                      </p:cBhvr>
                                      <p:tavLst>
                                        <p:tav tm="0">
                                          <p:val>
                                            <p:strVal val="#ppt_x"/>
                                          </p:val>
                                        </p:tav>
                                        <p:tav tm="100000">
                                          <p:val>
                                            <p:strVal val="#ppt_x"/>
                                          </p:val>
                                        </p:tav>
                                      </p:tavLst>
                                    </p:anim>
                                    <p:anim calcmode="lin" valueType="num">
                                      <p:cBhvr>
                                        <p:cTn id="16"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1000"/>
                                        <p:tgtEl>
                                          <p:spTgt spid="9"/>
                                        </p:tgtEl>
                                      </p:cBhvr>
                                    </p:animEffect>
                                    <p:anim calcmode="lin" valueType="num">
                                      <p:cBhvr>
                                        <p:cTn id="22" dur="1000" fill="hold"/>
                                        <p:tgtEl>
                                          <p:spTgt spid="9"/>
                                        </p:tgtEl>
                                        <p:attrNameLst>
                                          <p:attrName>ppt_x</p:attrName>
                                        </p:attrNameLst>
                                      </p:cBhvr>
                                      <p:tavLst>
                                        <p:tav tm="0">
                                          <p:val>
                                            <p:strVal val="#ppt_x"/>
                                          </p:val>
                                        </p:tav>
                                        <p:tav tm="100000">
                                          <p:val>
                                            <p:strVal val="#ppt_x"/>
                                          </p:val>
                                        </p:tav>
                                      </p:tavLst>
                                    </p:anim>
                                    <p:anim calcmode="lin" valueType="num">
                                      <p:cBhvr>
                                        <p:cTn id="23"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8" grpId="0"/>
      <p:bldP spid="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468338" y="2018546"/>
            <a:ext cx="8511108" cy="1107996"/>
          </a:xfrm>
          <a:prstGeom prst="rect">
            <a:avLst/>
          </a:prstGeom>
          <a:noFill/>
        </p:spPr>
        <p:txBody>
          <a:bodyPr wrap="square">
            <a:spAutoFit/>
          </a:bodyPr>
          <a:lstStyle/>
          <a:p>
            <a:r>
              <a:rPr lang="en-US" altLang="zh-CN" b="1" dirty="0">
                <a:solidFill>
                  <a:schemeClr val="accent2"/>
                </a:solidFill>
                <a:latin typeface="微软雅黑" panose="020B0503020204020204" pitchFamily="34" charset="-122"/>
                <a:ea typeface="微软雅黑" panose="020B0503020204020204" pitchFamily="34" charset="-122"/>
              </a:rPr>
              <a:t>8.</a:t>
            </a:r>
            <a:r>
              <a:rPr lang="zh-CN" altLang="en-US" b="1" dirty="0">
                <a:solidFill>
                  <a:schemeClr val="accent2"/>
                </a:solidFill>
                <a:latin typeface="微软雅黑" panose="020B0503020204020204" pitchFamily="34" charset="-122"/>
                <a:ea typeface="微软雅黑" panose="020B0503020204020204" pitchFamily="34" charset="-122"/>
              </a:rPr>
              <a:t>控制型</a:t>
            </a:r>
            <a:endParaRPr lang="en-US" altLang="zh-CN" b="1" dirty="0">
              <a:solidFill>
                <a:schemeClr val="accent2"/>
              </a:solidFill>
              <a:latin typeface="微软雅黑" panose="020B0503020204020204" pitchFamily="34" charset="-122"/>
              <a:ea typeface="微软雅黑" panose="020B0503020204020204" pitchFamily="34" charset="-122"/>
            </a:endParaRPr>
          </a:p>
          <a:p>
            <a:r>
              <a:rPr lang="zh-CN" altLang="en-US" sz="1600" dirty="0"/>
              <a:t>控制型，是指个体认真分析自身条件和外部环境，综合考虑各方面因素，果断自信地决定自己的职业定位与职业方向，敢于自我承诺、自我挑战，有计划、有策略地发展自己的职业生涯，合理、动态地管理自己的职业生涯。</a:t>
            </a:r>
            <a:endParaRPr lang="en-US" altLang="zh-CN" sz="1400" dirty="0">
              <a:latin typeface="楷体" panose="02010609060101010101" pitchFamily="2" charset="-122"/>
              <a:ea typeface="楷体" panose="02010609060101010101" pitchFamily="2" charset="-122"/>
            </a:endParaRPr>
          </a:p>
        </p:txBody>
      </p:sp>
      <p:sp>
        <p:nvSpPr>
          <p:cNvPr id="8" name="文本框 7"/>
          <p:cNvSpPr txBox="1"/>
          <p:nvPr/>
        </p:nvSpPr>
        <p:spPr>
          <a:xfrm>
            <a:off x="483527" y="1111803"/>
            <a:ext cx="8170612" cy="861774"/>
          </a:xfrm>
          <a:prstGeom prst="rect">
            <a:avLst/>
          </a:prstGeom>
          <a:noFill/>
        </p:spPr>
        <p:txBody>
          <a:bodyPr wrap="square">
            <a:spAutoFit/>
          </a:bodyPr>
          <a:lstStyle/>
          <a:p>
            <a:r>
              <a:rPr lang="en-US" altLang="zh-CN" b="1" dirty="0">
                <a:solidFill>
                  <a:schemeClr val="accent1"/>
                </a:solidFill>
                <a:latin typeface="微软雅黑" panose="020B0503020204020204" pitchFamily="34" charset="-122"/>
                <a:ea typeface="微软雅黑" panose="020B0503020204020204" pitchFamily="34" charset="-122"/>
              </a:rPr>
              <a:t>7.</a:t>
            </a:r>
            <a:r>
              <a:rPr lang="zh-CN" altLang="en-US" b="1" dirty="0">
                <a:solidFill>
                  <a:schemeClr val="accent1"/>
                </a:solidFill>
                <a:latin typeface="微软雅黑" panose="020B0503020204020204" pitchFamily="34" charset="-122"/>
                <a:ea typeface="微软雅黑" panose="020B0503020204020204" pitchFamily="34" charset="-122"/>
              </a:rPr>
              <a:t>顺从型</a:t>
            </a:r>
            <a:endParaRPr lang="en-US" altLang="zh-CN" b="1" dirty="0">
              <a:solidFill>
                <a:schemeClr val="accent1"/>
              </a:solidFill>
              <a:latin typeface="微软雅黑" panose="020B0503020204020204" pitchFamily="34" charset="-122"/>
              <a:ea typeface="微软雅黑" panose="020B0503020204020204" pitchFamily="34" charset="-122"/>
            </a:endParaRPr>
          </a:p>
          <a:p>
            <a:r>
              <a:rPr lang="zh-CN" altLang="en-US" sz="1600" dirty="0"/>
              <a:t>顺从型，是指个体依附于组织或其他人，让组织或其他人为自己做决定，按照别人的思路去发展自己。</a:t>
            </a:r>
            <a:endParaRPr lang="zh-CN" altLang="en-US" sz="1600" b="1" dirty="0">
              <a:latin typeface="微软雅黑" panose="020B0503020204020204" pitchFamily="34" charset="-122"/>
              <a:ea typeface="微软雅黑" panose="020B0503020204020204" pitchFamily="34" charset="-122"/>
            </a:endParaRPr>
          </a:p>
        </p:txBody>
      </p:sp>
      <p:sp>
        <p:nvSpPr>
          <p:cNvPr id="10" name="文本框 9"/>
          <p:cNvSpPr txBox="1"/>
          <p:nvPr/>
        </p:nvSpPr>
        <p:spPr>
          <a:xfrm>
            <a:off x="2779841" y="246510"/>
            <a:ext cx="3081849"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二、职业决策的类型</a:t>
            </a:r>
            <a:endParaRPr lang="zh-CN" altLang="en-US" sz="2400" b="1" dirty="0">
              <a:latin typeface="微软雅黑" panose="020B0503020204020204" pitchFamily="34" charset="-122"/>
              <a:ea typeface="微软雅黑" panose="020B0503020204020204" pitchFamily="34" charset="-122"/>
            </a:endParaRPr>
          </a:p>
        </p:txBody>
      </p:sp>
      <p:sp>
        <p:nvSpPr>
          <p:cNvPr id="11" name="等腰三角形 10"/>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9"/>
                                        </p:tgtEl>
                                        <p:attrNameLst>
                                          <p:attrName>style.visibility</p:attrName>
                                        </p:attrNameLst>
                                      </p:cBhvr>
                                      <p:to>
                                        <p:strVal val="visible"/>
                                      </p:to>
                                    </p:set>
                                    <p:animEffect transition="in" filter="fade">
                                      <p:cBhvr>
                                        <p:cTn id="14" dur="1000"/>
                                        <p:tgtEl>
                                          <p:spTgt spid="59"/>
                                        </p:tgtEl>
                                      </p:cBhvr>
                                    </p:animEffect>
                                    <p:anim calcmode="lin" valueType="num">
                                      <p:cBhvr>
                                        <p:cTn id="15" dur="1000" fill="hold"/>
                                        <p:tgtEl>
                                          <p:spTgt spid="59"/>
                                        </p:tgtEl>
                                        <p:attrNameLst>
                                          <p:attrName>ppt_x</p:attrName>
                                        </p:attrNameLst>
                                      </p:cBhvr>
                                      <p:tavLst>
                                        <p:tav tm="0">
                                          <p:val>
                                            <p:strVal val="#ppt_x"/>
                                          </p:val>
                                        </p:tav>
                                        <p:tav tm="100000">
                                          <p:val>
                                            <p:strVal val="#ppt_x"/>
                                          </p:val>
                                        </p:tav>
                                      </p:tavLst>
                                    </p:anim>
                                    <p:anim calcmode="lin" valueType="num">
                                      <p:cBhvr>
                                        <p:cTn id="16"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z="1000" smtClean="0"/>
            </a:fld>
            <a:endParaRPr lang="zh-CN" altLang="en-US" sz="1000"/>
          </a:p>
        </p:txBody>
      </p:sp>
      <p:sp>
        <p:nvSpPr>
          <p:cNvPr id="7" name="PA-A000320150714E26PPSH-4285"/>
          <p:cNvSpPr/>
          <p:nvPr>
            <p:custDataLst>
              <p:tags r:id="rId1"/>
            </p:custDataLst>
          </p:nvPr>
        </p:nvSpPr>
        <p:spPr bwMode="auto">
          <a:xfrm>
            <a:off x="184652" y="94858"/>
            <a:ext cx="359958" cy="347859"/>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chemeClr val="accent1">
              <a:lumMod val="75000"/>
            </a:schemeClr>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9pPr>
          </a:lstStyle>
          <a:p>
            <a:endParaRPr lang="zh-CN" altLang="en-US" sz="1800" dirty="0">
              <a:latin typeface="楷体" panose="02010609060101010101" pitchFamily="2" charset="-122"/>
            </a:endParaRPr>
          </a:p>
        </p:txBody>
      </p:sp>
      <p:sp>
        <p:nvSpPr>
          <p:cNvPr id="8" name="文本框 7"/>
          <p:cNvSpPr txBox="1"/>
          <p:nvPr/>
        </p:nvSpPr>
        <p:spPr>
          <a:xfrm>
            <a:off x="544610" y="39285"/>
            <a:ext cx="6911275" cy="460375"/>
          </a:xfrm>
          <a:prstGeom prst="rect">
            <a:avLst/>
          </a:prstGeom>
          <a:noFill/>
        </p:spPr>
        <p:txBody>
          <a:bodyPr wrap="square" rtlCol="0">
            <a:spAutoFit/>
          </a:bodyPr>
          <a:lstStyle/>
          <a:p>
            <a:r>
              <a:rPr lang="zh-CN" altLang="en-US" sz="2400" b="1" dirty="0">
                <a:solidFill>
                  <a:schemeClr val="accent1">
                    <a:lumMod val="75000"/>
                  </a:schemeClr>
                </a:solidFill>
                <a:latin typeface="微软雅黑" panose="020B0503020204020204" pitchFamily="34" charset="-122"/>
                <a:ea typeface="微软雅黑" panose="020B0503020204020204" pitchFamily="34" charset="-122"/>
              </a:rPr>
              <a:t>学习探究</a:t>
            </a:r>
            <a:endParaRPr lang="zh-CN" altLang="en-US" sz="2400" b="1" dirty="0">
              <a:solidFill>
                <a:schemeClr val="accent1">
                  <a:lumMod val="75000"/>
                </a:schemeClr>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988" y="556755"/>
            <a:ext cx="9143612" cy="0"/>
          </a:xfrm>
          <a:prstGeom prst="line">
            <a:avLst/>
          </a:prstGeom>
          <a:ln w="9525" cap="flat" cmpd="sng" algn="ctr">
            <a:solidFill>
              <a:srgbClr val="00B05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 name="文本框 3"/>
          <p:cNvSpPr txBox="1"/>
          <p:nvPr/>
        </p:nvSpPr>
        <p:spPr>
          <a:xfrm>
            <a:off x="3168455" y="2323748"/>
            <a:ext cx="5129925" cy="414020"/>
          </a:xfrm>
          <a:prstGeom prst="rect">
            <a:avLst/>
          </a:prstGeom>
          <a:noFill/>
        </p:spPr>
        <p:txBody>
          <a:bodyPr wrap="square" rtlCol="0">
            <a:spAutoFit/>
          </a:bodyPr>
          <a:p>
            <a:r>
              <a:rPr lang="zh-CN" altLang="en-US" sz="2100" b="1">
                <a:hlinkClick r:id="rId2" action="ppaction://hlinkfile"/>
              </a:rPr>
              <a:t>高职生职业生涯规划教育课程研究</a:t>
            </a:r>
            <a:endParaRPr lang="zh-CN" altLang="en-US" sz="2100" b="1"/>
          </a:p>
        </p:txBody>
      </p:sp>
      <p:pic>
        <p:nvPicPr>
          <p:cNvPr id="5" name="图片 4"/>
          <p:cNvPicPr>
            <a:picLocks noChangeAspect="1"/>
          </p:cNvPicPr>
          <p:nvPr/>
        </p:nvPicPr>
        <p:blipFill>
          <a:blip r:embed="rId3"/>
          <a:stretch>
            <a:fillRect/>
          </a:stretch>
        </p:blipFill>
        <p:spPr>
          <a:xfrm>
            <a:off x="252448" y="1422082"/>
            <a:ext cx="2636410" cy="2300607"/>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a:stretch>
            <a:fillRect/>
          </a:stretch>
        </p:blipFill>
        <p:spPr>
          <a:xfrm>
            <a:off x="3446" y="1"/>
            <a:ext cx="9138701" cy="5145088"/>
          </a:xfrm>
          <a:prstGeom prst="rect">
            <a:avLst/>
          </a:prstGeom>
        </p:spPr>
      </p:pic>
      <p:sp>
        <p:nvSpPr>
          <p:cNvPr id="26" name="矩形 25"/>
          <p:cNvSpPr/>
          <p:nvPr/>
        </p:nvSpPr>
        <p:spPr>
          <a:xfrm>
            <a:off x="2628578" y="1915311"/>
            <a:ext cx="2808035" cy="954364"/>
          </a:xfrm>
          <a:prstGeom prst="rect">
            <a:avLst/>
          </a:prstGeom>
        </p:spPr>
        <p:txBody>
          <a:bodyPr wrap="square">
            <a:spAutoFit/>
          </a:bodyPr>
          <a:lstStyle/>
          <a:p>
            <a:r>
              <a:rPr lang="zh-CN" altLang="en-US" sz="2800" b="1" dirty="0">
                <a:solidFill>
                  <a:schemeClr val="bg1"/>
                </a:solidFill>
                <a:latin typeface="Arial" panose="020B0604020202020204" pitchFamily="34" charset="0"/>
                <a:ea typeface="微软雅黑" panose="020B0503020204020204" pitchFamily="34" charset="-122"/>
              </a:rPr>
              <a:t>职业决策理论与模型</a:t>
            </a:r>
            <a:endParaRPr lang="zh-CN" altLang="en-US" sz="28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 name="椭圆 1"/>
          <p:cNvSpPr/>
          <p:nvPr/>
        </p:nvSpPr>
        <p:spPr>
          <a:xfrm>
            <a:off x="1116410" y="1708298"/>
            <a:ext cx="1368390" cy="136839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dirty="0">
                <a:solidFill>
                  <a:schemeClr val="accent1"/>
                </a:solidFill>
              </a:rPr>
              <a:t>02</a:t>
            </a:r>
            <a:endParaRPr lang="zh-CN" altLang="en-US" sz="4800" dirty="0">
              <a:solidFill>
                <a:schemeClr val="accent1"/>
              </a:solidFill>
            </a:endParaRPr>
          </a:p>
        </p:txBody>
      </p:sp>
      <p:sp>
        <p:nvSpPr>
          <p:cNvPr id="3" name="灯片编号占位符 2"/>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strVal val="#ppt_w+.3"/>
                                          </p:val>
                                        </p:tav>
                                        <p:tav tm="100000">
                                          <p:val>
                                            <p:strVal val="#ppt_w"/>
                                          </p:val>
                                        </p:tav>
                                      </p:tavLst>
                                    </p:anim>
                                    <p:anim calcmode="lin" valueType="num">
                                      <p:cBhvr>
                                        <p:cTn id="8" dur="1000" fill="hold"/>
                                        <p:tgtEl>
                                          <p:spTgt spid="6"/>
                                        </p:tgtEl>
                                        <p:attrNameLst>
                                          <p:attrName>ppt_h</p:attrName>
                                        </p:attrNameLst>
                                      </p:cBhvr>
                                      <p:tavLst>
                                        <p:tav tm="0">
                                          <p:val>
                                            <p:strVal val="#ppt_h"/>
                                          </p:val>
                                        </p:tav>
                                        <p:tav tm="100000">
                                          <p:val>
                                            <p:strVal val="#ppt_h"/>
                                          </p:val>
                                        </p:tav>
                                      </p:tavLst>
                                    </p:anim>
                                    <p:animEffect transition="in" filter="fade">
                                      <p:cBhvr>
                                        <p:cTn id="9" dur="10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8"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additive="base">
                                        <p:cTn id="14" dur="500" fill="hold"/>
                                        <p:tgtEl>
                                          <p:spTgt spid="2"/>
                                        </p:tgtEl>
                                        <p:attrNameLst>
                                          <p:attrName>ppt_x</p:attrName>
                                        </p:attrNameLst>
                                      </p:cBhvr>
                                      <p:tavLst>
                                        <p:tav tm="0">
                                          <p:val>
                                            <p:strVal val="0-#ppt_w/2"/>
                                          </p:val>
                                        </p:tav>
                                        <p:tav tm="100000">
                                          <p:val>
                                            <p:strVal val="#ppt_x"/>
                                          </p:val>
                                        </p:tav>
                                      </p:tavLst>
                                    </p:anim>
                                    <p:anim calcmode="lin" valueType="num">
                                      <p:cBhvr additive="base">
                                        <p:cTn id="15"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3" presetClass="entr" presetSubtype="32" fill="hold" grpId="0" nodeType="clickEffect">
                                  <p:stCondLst>
                                    <p:cond delay="0"/>
                                  </p:stCondLst>
                                  <p:childTnLst>
                                    <p:set>
                                      <p:cBhvr>
                                        <p:cTn id="19" dur="1" fill="hold">
                                          <p:stCondLst>
                                            <p:cond delay="0"/>
                                          </p:stCondLst>
                                        </p:cTn>
                                        <p:tgtEl>
                                          <p:spTgt spid="26"/>
                                        </p:tgtEl>
                                        <p:attrNameLst>
                                          <p:attrName>style.visibility</p:attrName>
                                        </p:attrNameLst>
                                      </p:cBhvr>
                                      <p:to>
                                        <p:strVal val="visible"/>
                                      </p:to>
                                    </p:set>
                                    <p:anim calcmode="lin" valueType="num">
                                      <p:cBhvr>
                                        <p:cTn id="20" dur="500" fill="hold"/>
                                        <p:tgtEl>
                                          <p:spTgt spid="26"/>
                                        </p:tgtEl>
                                        <p:attrNameLst>
                                          <p:attrName>ppt_w</p:attrName>
                                        </p:attrNameLst>
                                      </p:cBhvr>
                                      <p:tavLst>
                                        <p:tav tm="0">
                                          <p:val>
                                            <p:strVal val="4*#ppt_w"/>
                                          </p:val>
                                        </p:tav>
                                        <p:tav tm="100000">
                                          <p:val>
                                            <p:strVal val="#ppt_w"/>
                                          </p:val>
                                        </p:tav>
                                      </p:tavLst>
                                    </p:anim>
                                    <p:anim calcmode="lin" valueType="num">
                                      <p:cBhvr>
                                        <p:cTn id="21" dur="500" fill="hold"/>
                                        <p:tgtEl>
                                          <p:spTgt spid="26"/>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396330" y="1132384"/>
            <a:ext cx="8511108" cy="3004797"/>
          </a:xfrm>
          <a:prstGeom prst="rect">
            <a:avLst/>
          </a:prstGeom>
          <a:noFill/>
        </p:spPr>
        <p:txBody>
          <a:bodyPr wrap="square">
            <a:spAutoFit/>
          </a:bodyPr>
          <a:lstStyle/>
          <a:p>
            <a:pPr>
              <a:lnSpc>
                <a:spcPct val="150000"/>
              </a:lnSpc>
            </a:pPr>
            <a:r>
              <a:rPr lang="zh-CN" altLang="en-US" sz="1600" dirty="0"/>
              <a:t>    国内外许多学者经过深入研究，提出了职业决策的理论与模型。职业决策的理论与模型的出现，既受经典的统计决策理论的影响，也受经济决策理论和心理决策理论的影响。</a:t>
            </a:r>
            <a:endParaRPr lang="en-US" altLang="zh-CN" sz="1600" dirty="0"/>
          </a:p>
          <a:p>
            <a:pPr>
              <a:lnSpc>
                <a:spcPct val="150000"/>
              </a:lnSpc>
            </a:pPr>
            <a:r>
              <a:rPr lang="zh-CN" altLang="en-US" sz="1600" dirty="0"/>
              <a:t>    虽然这三种理论各不相同，但也有相通之处，即都强调概率与价值。研究职业决策的学者们试图回答以下几个问题：职业决策是何时做出的、应该如何做职业决策、如何帮助决策者做职业决策。</a:t>
            </a:r>
            <a:endParaRPr lang="en-US" altLang="zh-CN" sz="1600" dirty="0"/>
          </a:p>
          <a:p>
            <a:pPr>
              <a:lnSpc>
                <a:spcPct val="150000"/>
              </a:lnSpc>
            </a:pPr>
            <a:r>
              <a:rPr lang="zh-CN" altLang="en-US" sz="1600" dirty="0"/>
              <a:t>  由于职业决策本身异常复杂，加之不同学者所持立场不同，职业决策的理论与模型呈现出多元化的特点，本书将重点介绍应用最为广泛的</a:t>
            </a:r>
            <a:r>
              <a:rPr lang="zh-CN" altLang="en-US" sz="1600" dirty="0">
                <a:solidFill>
                  <a:schemeClr val="accent2"/>
                </a:solidFill>
              </a:rPr>
              <a:t>生涯决定理论</a:t>
            </a:r>
            <a:r>
              <a:rPr lang="zh-CN" altLang="en-US" sz="1600" dirty="0"/>
              <a:t>、</a:t>
            </a:r>
            <a:r>
              <a:rPr lang="zh-CN" altLang="en-US" sz="1600" dirty="0">
                <a:solidFill>
                  <a:schemeClr val="accent1"/>
                </a:solidFill>
              </a:rPr>
              <a:t>认知信息加工过程理论</a:t>
            </a:r>
            <a:r>
              <a:rPr lang="zh-CN" altLang="en-US" sz="1600" dirty="0"/>
              <a:t>、</a:t>
            </a:r>
            <a:r>
              <a:rPr lang="zh-CN" altLang="en-US" sz="1600" dirty="0">
                <a:solidFill>
                  <a:schemeClr val="accent2"/>
                </a:solidFill>
              </a:rPr>
              <a:t>社会学习理论</a:t>
            </a:r>
            <a:r>
              <a:rPr lang="zh-CN" altLang="en-US" sz="1600" dirty="0"/>
              <a:t>和</a:t>
            </a:r>
            <a:r>
              <a:rPr lang="en-US" altLang="zh-CN" sz="1600" dirty="0">
                <a:solidFill>
                  <a:schemeClr val="accent1"/>
                </a:solidFill>
              </a:rPr>
              <a:t>PIC</a:t>
            </a:r>
            <a:r>
              <a:rPr lang="zh-CN" altLang="en-US" sz="1600" dirty="0">
                <a:solidFill>
                  <a:schemeClr val="accent1"/>
                </a:solidFill>
              </a:rPr>
              <a:t>模型</a:t>
            </a:r>
            <a:r>
              <a:rPr lang="zh-CN" altLang="en-US" sz="1600" dirty="0"/>
              <a:t>。</a:t>
            </a:r>
            <a:endParaRPr lang="zh-CN" altLang="en-US" sz="1400" b="1" dirty="0">
              <a:latin typeface="微软雅黑" panose="020B0503020204020204" pitchFamily="34" charset="-122"/>
              <a:ea typeface="微软雅黑" panose="020B0503020204020204" pitchFamily="34" charset="-122"/>
            </a:endParaRPr>
          </a:p>
        </p:txBody>
      </p:sp>
      <p:sp>
        <p:nvSpPr>
          <p:cNvPr id="7" name="文本框 6"/>
          <p:cNvSpPr txBox="1"/>
          <p:nvPr/>
        </p:nvSpPr>
        <p:spPr>
          <a:xfrm>
            <a:off x="2342358" y="280296"/>
            <a:ext cx="3956816"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第二节</a:t>
            </a:r>
            <a:r>
              <a:rPr lang="en-US" altLang="zh-CN" sz="2400" b="1" dirty="0">
                <a:latin typeface="微软雅黑" panose="020B0503020204020204" pitchFamily="34" charset="-122"/>
                <a:ea typeface="微软雅黑" panose="020B0503020204020204" pitchFamily="34" charset="-122"/>
              </a:rPr>
              <a:t> </a:t>
            </a:r>
            <a:r>
              <a:rPr lang="zh-CN" altLang="en-US" sz="2400" b="1" dirty="0">
                <a:latin typeface="微软雅黑" panose="020B0503020204020204" pitchFamily="34" charset="-122"/>
                <a:ea typeface="微软雅黑" panose="020B0503020204020204" pitchFamily="34" charset="-122"/>
              </a:rPr>
              <a:t>职业决策理论与模型</a:t>
            </a:r>
            <a:endParaRPr lang="zh-CN" altLang="en-US" sz="2400" b="1" dirty="0">
              <a:latin typeface="微软雅黑" panose="020B0503020204020204" pitchFamily="34" charset="-122"/>
              <a:ea typeface="微软雅黑" panose="020B0503020204020204" pitchFamily="34" charset="-122"/>
            </a:endParaRPr>
          </a:p>
        </p:txBody>
      </p:sp>
      <p:sp>
        <p:nvSpPr>
          <p:cNvPr id="9" name="等腰三角形 8"/>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317240" y="915557"/>
            <a:ext cx="8511108" cy="3969385"/>
          </a:xfrm>
          <a:prstGeom prst="rect">
            <a:avLst/>
          </a:prstGeom>
          <a:noFill/>
        </p:spPr>
        <p:txBody>
          <a:bodyPr wrap="square">
            <a:spAutoFit/>
          </a:bodyPr>
          <a:lstStyle/>
          <a:p>
            <a:pPr>
              <a:lnSpc>
                <a:spcPct val="150000"/>
              </a:lnSpc>
            </a:pPr>
            <a:r>
              <a:rPr lang="zh-CN" altLang="en-US" sz="1400" dirty="0"/>
              <a:t>   </a:t>
            </a:r>
            <a:r>
              <a:rPr lang="zh-CN" altLang="en-US" sz="1400" b="1" dirty="0">
                <a:solidFill>
                  <a:schemeClr val="accent1"/>
                </a:solidFill>
              </a:rPr>
              <a:t>早期的职业生涯决策理论多是从某一方面入手来揭示职业选择中的共同规律。</a:t>
            </a:r>
            <a:r>
              <a:rPr lang="zh-CN" altLang="en-US" sz="1400" dirty="0"/>
              <a:t>以帕森斯的特质因素论和霍兰德的类型论为代表的人职匹配理论就是这一阶段的主导理论。它们突出强调职业决策中的人职匹配，没有从整体上对职业决策进行研究，很少考虑家庭、社会环境、经济形势、就业状况等制约因素，对心理与社会、经济因素的冲突缺乏思考。</a:t>
            </a:r>
            <a:endParaRPr lang="en-US" altLang="zh-CN" sz="1400" dirty="0"/>
          </a:p>
          <a:p>
            <a:pPr>
              <a:lnSpc>
                <a:spcPct val="150000"/>
              </a:lnSpc>
            </a:pPr>
            <a:r>
              <a:rPr lang="en-US" altLang="zh-CN" sz="1400" dirty="0"/>
              <a:t>   </a:t>
            </a:r>
            <a:r>
              <a:rPr lang="zh-CN" altLang="en-US" sz="1400" dirty="0"/>
              <a:t> </a:t>
            </a:r>
            <a:r>
              <a:rPr lang="zh-CN" altLang="en-US" sz="1400" b="1" dirty="0">
                <a:solidFill>
                  <a:schemeClr val="accent2"/>
                </a:solidFill>
              </a:rPr>
              <a:t>后来，人们开始综合考虑心理、社会、经济等因素，更加关注职业生涯决策的整个过程，承认职业生涯决策过程的非理性成分。</a:t>
            </a:r>
            <a:r>
              <a:rPr lang="zh-CN" altLang="en-US" sz="1400" dirty="0"/>
              <a:t>这些理论所描述的职业决策模型，可以分为两种基本类型，即理性选择模型和非理性选择模型。理性选择模型把明智的决策者看作一个“客观的科学家”，是系统的、独立的和理智的，能确保个体获得最终目标的最大化，强调个体决策。而非理性选择模型则认为决策过程充满了模糊性和不确定性，强调决策过程中环境因素的作用，把对个体有意义的环境因素考虑在内。</a:t>
            </a:r>
            <a:endParaRPr lang="en-US" altLang="zh-CN" sz="1400" dirty="0"/>
          </a:p>
          <a:p>
            <a:pPr>
              <a:lnSpc>
                <a:spcPct val="150000"/>
              </a:lnSpc>
            </a:pPr>
            <a:r>
              <a:rPr lang="en-US" altLang="zh-CN" sz="1400" dirty="0"/>
              <a:t>   </a:t>
            </a:r>
            <a:r>
              <a:rPr lang="zh-CN" altLang="en-US" sz="1400" dirty="0"/>
              <a:t>随着对职业决策研究的深入，出现了</a:t>
            </a:r>
            <a:r>
              <a:rPr lang="zh-CN" altLang="en-US" sz="1400" b="1" dirty="0"/>
              <a:t>泰德曼的生涯决定理论</a:t>
            </a:r>
            <a:r>
              <a:rPr lang="zh-CN" altLang="en-US" sz="1400" dirty="0"/>
              <a:t>、</a:t>
            </a:r>
            <a:r>
              <a:rPr lang="zh-CN" altLang="en-US" sz="1400" b="1" dirty="0"/>
              <a:t>格特弗兰德森的职业抱负理论</a:t>
            </a:r>
            <a:r>
              <a:rPr lang="zh-CN" altLang="en-US" sz="1400" dirty="0"/>
              <a:t>、</a:t>
            </a:r>
            <a:r>
              <a:rPr lang="zh-CN" altLang="en-US" sz="1400" b="1" dirty="0"/>
              <a:t>克鲁姆伯尔茨的社会学习理论</a:t>
            </a:r>
            <a:r>
              <a:rPr lang="zh-CN" altLang="en-US" sz="1400" dirty="0"/>
              <a:t>、</a:t>
            </a:r>
            <a:r>
              <a:rPr lang="zh-CN" altLang="en-US" sz="1400" b="1" dirty="0"/>
              <a:t>克内菲尔坎姆</a:t>
            </a:r>
            <a:r>
              <a:rPr lang="zh-CN" altLang="en-US" sz="1400" dirty="0"/>
              <a:t>和</a:t>
            </a:r>
            <a:r>
              <a:rPr lang="zh-CN" altLang="en-US" sz="1400" b="1" dirty="0"/>
              <a:t>斯列皮兹的认知发展理论、金兹伯格</a:t>
            </a:r>
            <a:r>
              <a:rPr lang="zh-CN" altLang="en-US" sz="1400" dirty="0"/>
              <a:t>和</a:t>
            </a:r>
            <a:r>
              <a:rPr lang="zh-CN" altLang="en-US" sz="1400" b="1" dirty="0"/>
              <a:t>舒伯的生涯发展理论</a:t>
            </a:r>
            <a:r>
              <a:rPr lang="zh-CN" altLang="en-US" sz="1400" dirty="0"/>
              <a:t>等一批有关职业生涯发展与决策的理论。</a:t>
            </a:r>
            <a:endParaRPr lang="en-US" altLang="zh-CN" sz="1400" dirty="0"/>
          </a:p>
        </p:txBody>
      </p:sp>
      <p:sp>
        <p:nvSpPr>
          <p:cNvPr id="7" name="文本框 6"/>
          <p:cNvSpPr txBox="1"/>
          <p:nvPr/>
        </p:nvSpPr>
        <p:spPr>
          <a:xfrm>
            <a:off x="2196983" y="287313"/>
            <a:ext cx="4247566" cy="400110"/>
          </a:xfrm>
          <a:prstGeom prst="rect">
            <a:avLst/>
          </a:prstGeom>
          <a:noFill/>
        </p:spPr>
        <p:txBody>
          <a:bodyPr wrap="square" rtlCol="0">
            <a:spAutoFit/>
          </a:bodyPr>
          <a:lstStyle/>
          <a:p>
            <a:r>
              <a:rPr lang="zh-CN" altLang="en-US" sz="2000" b="1" dirty="0">
                <a:latin typeface="微软雅黑" panose="020B0503020204020204" pitchFamily="34" charset="-122"/>
                <a:ea typeface="微软雅黑" panose="020B0503020204020204" pitchFamily="34" charset="-122"/>
              </a:rPr>
              <a:t>一、职业决策理论与模型的发展演变</a:t>
            </a:r>
            <a:endParaRPr lang="zh-CN" altLang="en-US" sz="2000" b="1" dirty="0">
              <a:latin typeface="微软雅黑" panose="020B0503020204020204" pitchFamily="34" charset="-122"/>
              <a:ea typeface="微软雅黑" panose="020B0503020204020204" pitchFamily="34" charset="-122"/>
            </a:endParaRPr>
          </a:p>
        </p:txBody>
      </p:sp>
      <p:sp>
        <p:nvSpPr>
          <p:cNvPr id="9" name="等腰三角形 8"/>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396330" y="1322105"/>
            <a:ext cx="8648042" cy="3169285"/>
          </a:xfrm>
          <a:prstGeom prst="rect">
            <a:avLst/>
          </a:prstGeom>
          <a:noFill/>
        </p:spPr>
        <p:txBody>
          <a:bodyPr wrap="square">
            <a:spAutoFit/>
          </a:bodyPr>
          <a:lstStyle/>
          <a:p>
            <a:pPr>
              <a:lnSpc>
                <a:spcPct val="150000"/>
              </a:lnSpc>
            </a:pPr>
            <a:r>
              <a:rPr lang="en-US" altLang="zh-CN" sz="1600" b="1" dirty="0">
                <a:solidFill>
                  <a:schemeClr val="accent1"/>
                </a:solidFill>
                <a:latin typeface="微软雅黑" panose="020B0503020204020204" pitchFamily="34" charset="-122"/>
                <a:ea typeface="微软雅黑" panose="020B0503020204020204" pitchFamily="34" charset="-122"/>
              </a:rPr>
              <a:t>(1)</a:t>
            </a:r>
            <a:r>
              <a:rPr lang="zh-CN" altLang="en-US" sz="1600" b="1" dirty="0">
                <a:solidFill>
                  <a:schemeClr val="accent1"/>
                </a:solidFill>
                <a:latin typeface="微软雅黑" panose="020B0503020204020204" pitchFamily="34" charset="-122"/>
                <a:ea typeface="微软雅黑" panose="020B0503020204020204" pitchFamily="34" charset="-122"/>
              </a:rPr>
              <a:t>职业生涯决策是一个完整的过程</a:t>
            </a:r>
            <a:endParaRPr lang="en-US" altLang="zh-CN" sz="1600" b="1" dirty="0">
              <a:solidFill>
                <a:schemeClr val="accent1"/>
              </a:solidFill>
              <a:latin typeface="微软雅黑" panose="020B0503020204020204" pitchFamily="34" charset="-122"/>
              <a:ea typeface="微软雅黑" panose="020B0503020204020204" pitchFamily="34" charset="-122"/>
            </a:endParaRPr>
          </a:p>
          <a:p>
            <a:r>
              <a:rPr lang="zh-CN" altLang="en-US" sz="1600" dirty="0"/>
              <a:t>泰德曼将其分为两个阶段、七个步骤。</a:t>
            </a:r>
            <a:r>
              <a:rPr lang="zh-CN" altLang="en-US" sz="1600" b="1" dirty="0"/>
              <a:t>第一个阶段是预期阶段，该阶段又可分为四个步骤</a:t>
            </a:r>
            <a:r>
              <a:rPr lang="zh-CN" altLang="en-US" sz="1600" dirty="0"/>
              <a:t>：</a:t>
            </a:r>
            <a:endParaRPr lang="en-US" altLang="zh-CN" sz="1600" dirty="0"/>
          </a:p>
          <a:p>
            <a:r>
              <a:rPr lang="zh-CN" altLang="en-US" sz="1600" dirty="0"/>
              <a:t>一是探索、二是具体化、三是抉择、四是明确化。</a:t>
            </a:r>
            <a:r>
              <a:rPr lang="zh-CN" altLang="en-US" sz="1600" b="1" dirty="0"/>
              <a:t>第二个阶段是履行和调整阶段，该阶段包括三个步骤</a:t>
            </a:r>
            <a:r>
              <a:rPr lang="zh-CN" altLang="en-US" sz="1600" dirty="0"/>
              <a:t>，一是定向、二是转化、三是整合。</a:t>
            </a:r>
            <a:endParaRPr lang="en-US" altLang="zh-CN" sz="1600" dirty="0"/>
          </a:p>
          <a:p>
            <a:pPr>
              <a:lnSpc>
                <a:spcPct val="150000"/>
              </a:lnSpc>
            </a:pPr>
            <a:r>
              <a:rPr lang="en-US" altLang="zh-CN" sz="1600" b="1" dirty="0">
                <a:solidFill>
                  <a:schemeClr val="accent2"/>
                </a:solidFill>
                <a:latin typeface="微软雅黑" panose="020B0503020204020204" pitchFamily="34" charset="-122"/>
                <a:ea typeface="微软雅黑" panose="020B0503020204020204" pitchFamily="34" charset="-122"/>
              </a:rPr>
              <a:t>(2)</a:t>
            </a:r>
            <a:r>
              <a:rPr lang="zh-CN" altLang="en-US" sz="1600" b="1" dirty="0">
                <a:solidFill>
                  <a:schemeClr val="accent2"/>
                </a:solidFill>
                <a:latin typeface="微软雅黑" panose="020B0503020204020204" pitchFamily="34" charset="-122"/>
                <a:ea typeface="微软雅黑" panose="020B0503020204020204" pitchFamily="34" charset="-122"/>
              </a:rPr>
              <a:t>职业决策是与个人的心理发展同时进行的</a:t>
            </a:r>
            <a:endParaRPr lang="en-US" altLang="zh-CN" sz="1600" dirty="0">
              <a:solidFill>
                <a:schemeClr val="accent2"/>
              </a:solidFill>
            </a:endParaRPr>
          </a:p>
          <a:p>
            <a:r>
              <a:rPr lang="zh-CN" altLang="en-US" sz="1600" dirty="0"/>
              <a:t>只有通过系统的问题解决，以个体的整体认知能力为基础，把个体的独特性与职业世界的独特性结合在一起，才能做出合理的职业决策。</a:t>
            </a:r>
            <a:endParaRPr lang="en-US" altLang="zh-CN" sz="1600" dirty="0"/>
          </a:p>
          <a:p>
            <a:pPr>
              <a:lnSpc>
                <a:spcPct val="150000"/>
              </a:lnSpc>
            </a:pPr>
            <a:r>
              <a:rPr lang="en-US" altLang="zh-CN" sz="1600" b="1" dirty="0">
                <a:solidFill>
                  <a:schemeClr val="accent1"/>
                </a:solidFill>
                <a:latin typeface="微软雅黑" panose="020B0503020204020204" pitchFamily="34" charset="-122"/>
                <a:ea typeface="微软雅黑" panose="020B0503020204020204" pitchFamily="34" charset="-122"/>
              </a:rPr>
              <a:t>(3)</a:t>
            </a:r>
            <a:r>
              <a:rPr lang="zh-CN" altLang="en-US" sz="1600" b="1" dirty="0">
                <a:solidFill>
                  <a:schemeClr val="accent1"/>
                </a:solidFill>
                <a:latin typeface="微软雅黑" panose="020B0503020204020204" pitchFamily="34" charset="-122"/>
                <a:ea typeface="微软雅黑" panose="020B0503020204020204" pitchFamily="34" charset="-122"/>
              </a:rPr>
              <a:t>对于决策结果的合理性判断，要突出现实性标准</a:t>
            </a:r>
            <a:endParaRPr lang="en-US" altLang="zh-CN" sz="1600" b="1" dirty="0"/>
          </a:p>
          <a:p>
            <a:r>
              <a:rPr lang="zh-CN" altLang="en-US" sz="1600" dirty="0"/>
              <a:t>决策的合理性是指决策结果符合现实的程度。泰德曼认为现实可以区分为个人现实与集体现实。个人现实是一种感觉，使决策者觉得自己所做的决定是对的、恰当的，其过程是朝着符合自己需要的方向发展的。</a:t>
            </a:r>
            <a:endParaRPr lang="en-US" altLang="zh-CN" sz="1600" dirty="0"/>
          </a:p>
        </p:txBody>
      </p:sp>
      <p:sp>
        <p:nvSpPr>
          <p:cNvPr id="7" name="文本框 6"/>
          <p:cNvSpPr txBox="1"/>
          <p:nvPr/>
        </p:nvSpPr>
        <p:spPr>
          <a:xfrm>
            <a:off x="540507" y="916404"/>
            <a:ext cx="3312368" cy="368300"/>
          </a:xfrm>
          <a:prstGeom prst="rect">
            <a:avLst/>
          </a:prstGeom>
          <a:noFill/>
        </p:spPr>
        <p:txBody>
          <a:bodyPr wrap="square" rtlCol="0">
            <a:spAutoFit/>
          </a:bodyPr>
          <a:lstStyle/>
          <a:p>
            <a:r>
              <a:rPr lang="zh-CN" altLang="en-US" sz="1800" b="1" dirty="0">
                <a:latin typeface="微软雅黑" panose="020B0503020204020204" pitchFamily="34" charset="-122"/>
                <a:ea typeface="微软雅黑" panose="020B0503020204020204" pitchFamily="34" charset="-122"/>
              </a:rPr>
              <a:t>泰德曼的生涯决定理论</a:t>
            </a:r>
            <a:endParaRPr lang="zh-CN" altLang="en-US" sz="1800" b="1" dirty="0">
              <a:latin typeface="微软雅黑" panose="020B0503020204020204" pitchFamily="34" charset="-122"/>
              <a:ea typeface="微软雅黑" panose="020B0503020204020204" pitchFamily="34" charset="-122"/>
            </a:endParaRPr>
          </a:p>
        </p:txBody>
      </p:sp>
      <p:sp>
        <p:nvSpPr>
          <p:cNvPr id="8" name="等腰三角形 7"/>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9" name="文本框 8"/>
          <p:cNvSpPr txBox="1"/>
          <p:nvPr/>
        </p:nvSpPr>
        <p:spPr>
          <a:xfrm>
            <a:off x="1692474" y="226456"/>
            <a:ext cx="5184576" cy="461665"/>
          </a:xfrm>
          <a:prstGeom prst="rect">
            <a:avLst/>
          </a:prstGeom>
          <a:noFill/>
        </p:spPr>
        <p:txBody>
          <a:bodyPr wrap="square" rtlCol="0">
            <a:spAutoFit/>
          </a:bodyPr>
          <a:p>
            <a:r>
              <a:rPr lang="zh-CN" altLang="en-US" sz="2400" b="1" dirty="0">
                <a:latin typeface="微软雅黑" panose="020B0503020204020204" pitchFamily="34" charset="-122"/>
                <a:ea typeface="微软雅黑" panose="020B0503020204020204" pitchFamily="34" charset="-122"/>
              </a:rPr>
              <a:t>二、有代表性的职业决策理论与模型</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2" name="MH_Other_1"/>
          <p:cNvSpPr>
            <a:spLocks noChangeAspect="1"/>
          </p:cNvSpPr>
          <p:nvPr>
            <p:custDataLst>
              <p:tags r:id="rId1"/>
            </p:custDataLst>
          </p:nvPr>
        </p:nvSpPr>
        <p:spPr>
          <a:xfrm>
            <a:off x="4115786" y="1182465"/>
            <a:ext cx="511025" cy="512117"/>
          </a:xfrm>
          <a:prstGeom prst="ellipse">
            <a:avLst/>
          </a:prstGeom>
          <a:solidFill>
            <a:srgbClr val="FFFFFF"/>
          </a:solidFill>
          <a:ln w="57150" cap="flat" cmpd="sng" algn="ctr">
            <a:solidFill>
              <a:schemeClr val="accent1"/>
            </a:solidFill>
            <a:prstDash val="solid"/>
          </a:ln>
          <a:effectLst/>
        </p:spPr>
        <p:txBody>
          <a:bodyPr lIns="0" tIns="0" rIns="0" bIns="0" anchor="ctr"/>
          <a:lstStyle/>
          <a:p>
            <a:pPr algn="ctr">
              <a:defRPr/>
            </a:pPr>
            <a:r>
              <a:rPr lang="en-US" altLang="zh-CN" sz="3000" kern="0" dirty="0">
                <a:solidFill>
                  <a:schemeClr val="tx2"/>
                </a:solidFill>
                <a:latin typeface="Arial" panose="020B0604020202020204" pitchFamily="34" charset="0"/>
                <a:ea typeface="微软雅黑" panose="020B0503020204020204" pitchFamily="34" charset="-122"/>
                <a:sym typeface="Arial" panose="020B0604020202020204" pitchFamily="34" charset="0"/>
              </a:rPr>
              <a:t>1</a:t>
            </a:r>
            <a:endParaRPr lang="en-US" altLang="zh-CN" sz="3000" kern="0" dirty="0">
              <a:solidFill>
                <a:schemeClr val="tx2"/>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MH_Other_2"/>
          <p:cNvSpPr>
            <a:spLocks noChangeAspect="1"/>
          </p:cNvSpPr>
          <p:nvPr>
            <p:custDataLst>
              <p:tags r:id="rId2"/>
            </p:custDataLst>
          </p:nvPr>
        </p:nvSpPr>
        <p:spPr>
          <a:xfrm>
            <a:off x="4115786" y="1952144"/>
            <a:ext cx="511025" cy="512117"/>
          </a:xfrm>
          <a:prstGeom prst="ellipse">
            <a:avLst/>
          </a:prstGeom>
          <a:solidFill>
            <a:srgbClr val="FFFFFF"/>
          </a:solidFill>
          <a:ln w="57150" cap="flat" cmpd="sng" algn="ctr">
            <a:solidFill>
              <a:schemeClr val="accent2"/>
            </a:solidFill>
            <a:prstDash val="solid"/>
          </a:ln>
          <a:effectLst/>
        </p:spPr>
        <p:txBody>
          <a:bodyPr lIns="0" tIns="0" rIns="0" bIns="0" anchor="ctr"/>
          <a:lstStyle/>
          <a:p>
            <a:pPr algn="ctr">
              <a:defRPr/>
            </a:pPr>
            <a:r>
              <a:rPr lang="en-US" altLang="zh-CN" sz="3000" kern="0" dirty="0">
                <a:solidFill>
                  <a:schemeClr val="accent2"/>
                </a:solidFill>
                <a:latin typeface="Arial" panose="020B0604020202020204" pitchFamily="34" charset="0"/>
                <a:ea typeface="微软雅黑" panose="020B0503020204020204" pitchFamily="34" charset="-122"/>
                <a:sym typeface="Arial" panose="020B0604020202020204" pitchFamily="34" charset="0"/>
              </a:rPr>
              <a:t>2</a:t>
            </a:r>
            <a:endParaRPr lang="en-US" altLang="zh-CN" sz="3000" kern="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MH_Other_3"/>
          <p:cNvSpPr>
            <a:spLocks noChangeAspect="1"/>
          </p:cNvSpPr>
          <p:nvPr>
            <p:custDataLst>
              <p:tags r:id="rId3"/>
            </p:custDataLst>
          </p:nvPr>
        </p:nvSpPr>
        <p:spPr>
          <a:xfrm>
            <a:off x="4094958" y="2684845"/>
            <a:ext cx="511025" cy="512117"/>
          </a:xfrm>
          <a:prstGeom prst="ellipse">
            <a:avLst/>
          </a:prstGeom>
          <a:solidFill>
            <a:srgbClr val="FFFFFF"/>
          </a:solidFill>
          <a:ln w="57150" cap="flat" cmpd="sng" algn="ctr">
            <a:solidFill>
              <a:schemeClr val="accent1"/>
            </a:solidFill>
            <a:prstDash val="solid"/>
          </a:ln>
          <a:effectLst/>
        </p:spPr>
        <p:txBody>
          <a:bodyPr lIns="0" tIns="0" rIns="0" bIns="0" anchor="ctr"/>
          <a:lstStyle/>
          <a:p>
            <a:pPr algn="ctr">
              <a:defRPr/>
            </a:pPr>
            <a:r>
              <a:rPr lang="en-US" altLang="zh-CN" sz="3000" kern="0" dirty="0">
                <a:solidFill>
                  <a:schemeClr val="tx2"/>
                </a:solidFill>
                <a:latin typeface="Arial" panose="020B0604020202020204" pitchFamily="34" charset="0"/>
                <a:ea typeface="微软雅黑" panose="020B0503020204020204" pitchFamily="34" charset="-122"/>
                <a:sym typeface="Arial" panose="020B0604020202020204" pitchFamily="34" charset="0"/>
              </a:rPr>
              <a:t>3</a:t>
            </a:r>
            <a:endParaRPr lang="en-US" altLang="zh-CN" sz="3000" kern="0" dirty="0">
              <a:solidFill>
                <a:schemeClr val="tx2"/>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MH_Other_4"/>
          <p:cNvSpPr>
            <a:spLocks noChangeAspect="1"/>
          </p:cNvSpPr>
          <p:nvPr>
            <p:custDataLst>
              <p:tags r:id="rId4"/>
            </p:custDataLst>
          </p:nvPr>
        </p:nvSpPr>
        <p:spPr>
          <a:xfrm>
            <a:off x="4115785" y="3535103"/>
            <a:ext cx="511025" cy="512117"/>
          </a:xfrm>
          <a:prstGeom prst="ellipse">
            <a:avLst/>
          </a:prstGeom>
          <a:solidFill>
            <a:srgbClr val="FFFFFF"/>
          </a:solidFill>
          <a:ln w="57150" cap="flat" cmpd="sng" algn="ctr">
            <a:solidFill>
              <a:schemeClr val="accent2"/>
            </a:solidFill>
            <a:prstDash val="solid"/>
          </a:ln>
          <a:effectLst/>
        </p:spPr>
        <p:txBody>
          <a:bodyPr lIns="0" tIns="0" rIns="0" bIns="0" anchor="ctr"/>
          <a:lstStyle/>
          <a:p>
            <a:pPr algn="ctr">
              <a:defRPr/>
            </a:pPr>
            <a:r>
              <a:rPr lang="en-US" altLang="zh-CN" sz="3000" kern="0" dirty="0">
                <a:solidFill>
                  <a:schemeClr val="accent2"/>
                </a:solidFill>
                <a:latin typeface="Arial" panose="020B0604020202020204" pitchFamily="34" charset="0"/>
                <a:ea typeface="微软雅黑" panose="020B0503020204020204" pitchFamily="34" charset="-122"/>
                <a:sym typeface="Arial" panose="020B0604020202020204" pitchFamily="34" charset="0"/>
              </a:rPr>
              <a:t>4</a:t>
            </a:r>
            <a:endParaRPr lang="en-US" altLang="zh-CN" sz="3000" kern="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MH_Text_1"/>
          <p:cNvSpPr/>
          <p:nvPr>
            <p:custDataLst>
              <p:tags r:id="rId5"/>
            </p:custDataLst>
          </p:nvPr>
        </p:nvSpPr>
        <p:spPr>
          <a:xfrm>
            <a:off x="4797495" y="1284636"/>
            <a:ext cx="2999116" cy="307777"/>
          </a:xfrm>
          <a:prstGeom prst="rect">
            <a:avLst/>
          </a:prstGeom>
        </p:spPr>
        <p:txBody>
          <a:bodyPr wrap="square" lIns="0" tIns="0" rIns="0" bIns="0" anchor="ctr">
            <a:spAutoFit/>
          </a:bodyPr>
          <a:lstStyle/>
          <a:p>
            <a:r>
              <a:rPr lang="zh-CN" altLang="en-US" sz="2000" b="1" dirty="0">
                <a:latin typeface="微软雅黑" panose="020B0503020204020204" pitchFamily="34" charset="-122"/>
                <a:ea typeface="微软雅黑" panose="020B0503020204020204" pitchFamily="34" charset="-122"/>
              </a:rPr>
              <a:t>职业决策概述</a:t>
            </a:r>
            <a:endParaRPr lang="zh-CN" altLang="en-US" sz="2000" b="1" dirty="0">
              <a:latin typeface="微软雅黑" panose="020B0503020204020204" pitchFamily="34" charset="-122"/>
              <a:ea typeface="微软雅黑" panose="020B0503020204020204" pitchFamily="34" charset="-122"/>
              <a:sym typeface="Arial" panose="020B0604020202020204" pitchFamily="34" charset="0"/>
            </a:endParaRPr>
          </a:p>
        </p:txBody>
      </p:sp>
      <p:sp>
        <p:nvSpPr>
          <p:cNvPr id="21" name="MH_Text_2"/>
          <p:cNvSpPr/>
          <p:nvPr>
            <p:custDataLst>
              <p:tags r:id="rId6"/>
            </p:custDataLst>
          </p:nvPr>
        </p:nvSpPr>
        <p:spPr>
          <a:xfrm>
            <a:off x="4797495" y="2054316"/>
            <a:ext cx="3647188" cy="307777"/>
          </a:xfrm>
          <a:prstGeom prst="rect">
            <a:avLst/>
          </a:prstGeom>
        </p:spPr>
        <p:txBody>
          <a:bodyPr wrap="square" lIns="0" tIns="0" rIns="0" bIns="0" anchor="ctr">
            <a:spAutoFit/>
          </a:bodyPr>
          <a:lstStyle/>
          <a:p>
            <a:pPr lvl="0"/>
            <a:r>
              <a:rPr lang="zh-CN" altLang="en-US" sz="2000" b="1" dirty="0">
                <a:latin typeface="微软雅黑" panose="020B0503020204020204" pitchFamily="34" charset="-122"/>
                <a:ea typeface="微软雅黑" panose="020B0503020204020204" pitchFamily="34" charset="-122"/>
              </a:rPr>
              <a:t>职业决策理论与模型</a:t>
            </a:r>
            <a:endParaRPr lang="zh-CN" altLang="en-US" sz="2000" b="1" dirty="0">
              <a:latin typeface="微软雅黑" panose="020B0503020204020204" pitchFamily="34" charset="-122"/>
              <a:ea typeface="微软雅黑" panose="020B0503020204020204" pitchFamily="34" charset="-122"/>
              <a:sym typeface="Arial" panose="020B0604020202020204" pitchFamily="34" charset="0"/>
            </a:endParaRPr>
          </a:p>
        </p:txBody>
      </p:sp>
      <p:sp>
        <p:nvSpPr>
          <p:cNvPr id="22" name="MH_Text_3"/>
          <p:cNvSpPr/>
          <p:nvPr>
            <p:custDataLst>
              <p:tags r:id="rId7"/>
            </p:custDataLst>
          </p:nvPr>
        </p:nvSpPr>
        <p:spPr>
          <a:xfrm>
            <a:off x="4797495" y="2781413"/>
            <a:ext cx="4079235" cy="307777"/>
          </a:xfrm>
          <a:prstGeom prst="rect">
            <a:avLst/>
          </a:prstGeom>
        </p:spPr>
        <p:txBody>
          <a:bodyPr wrap="square" lIns="0" tIns="0" rIns="0" bIns="0" anchor="ctr">
            <a:spAutoFit/>
          </a:bodyPr>
          <a:lstStyle/>
          <a:p>
            <a:pPr lvl="0"/>
            <a:r>
              <a:rPr lang="zh-CN" altLang="en-US" sz="2000" b="1" dirty="0">
                <a:latin typeface="微软雅黑" panose="020B0503020204020204" pitchFamily="34" charset="-122"/>
                <a:ea typeface="微软雅黑" panose="020B0503020204020204" pitchFamily="34" charset="-122"/>
              </a:rPr>
              <a:t>职业决策的影响因素及困难</a:t>
            </a:r>
            <a:endParaRPr lang="zh-CN" altLang="en-US" sz="2000" b="1" dirty="0">
              <a:latin typeface="微软雅黑" panose="020B0503020204020204" pitchFamily="34" charset="-122"/>
              <a:ea typeface="微软雅黑" panose="020B0503020204020204" pitchFamily="34" charset="-122"/>
              <a:sym typeface="Arial" panose="020B0604020202020204" pitchFamily="34" charset="0"/>
            </a:endParaRPr>
          </a:p>
        </p:txBody>
      </p:sp>
      <p:sp>
        <p:nvSpPr>
          <p:cNvPr id="23" name="MH_Text_4"/>
          <p:cNvSpPr/>
          <p:nvPr>
            <p:custDataLst>
              <p:tags r:id="rId8"/>
            </p:custDataLst>
          </p:nvPr>
        </p:nvSpPr>
        <p:spPr>
          <a:xfrm>
            <a:off x="4797495" y="3637275"/>
            <a:ext cx="3719195" cy="307777"/>
          </a:xfrm>
          <a:prstGeom prst="rect">
            <a:avLst/>
          </a:prstGeom>
        </p:spPr>
        <p:txBody>
          <a:bodyPr wrap="square" lIns="0" tIns="0" rIns="0" bIns="0" anchor="ctr">
            <a:spAutoFit/>
          </a:bodyPr>
          <a:lstStyle/>
          <a:p>
            <a:pPr lvl="0"/>
            <a:r>
              <a:rPr lang="zh-CN" altLang="en-US" sz="2000" b="1" dirty="0">
                <a:latin typeface="微软雅黑" panose="020B0503020204020204" pitchFamily="34" charset="-122"/>
                <a:ea typeface="微软雅黑" panose="020B0503020204020204" pitchFamily="34" charset="-122"/>
              </a:rPr>
              <a:t>职业决策方法</a:t>
            </a:r>
            <a:endParaRPr lang="zh-CN" altLang="en-US" sz="2000" b="1" dirty="0">
              <a:latin typeface="微软雅黑" panose="020B0503020204020204" pitchFamily="34" charset="-122"/>
              <a:ea typeface="微软雅黑" panose="020B0503020204020204" pitchFamily="34" charset="-122"/>
              <a:sym typeface="Arial" panose="020B0604020202020204" pitchFamily="34" charset="0"/>
            </a:endParaRPr>
          </a:p>
        </p:txBody>
      </p:sp>
      <p:sp>
        <p:nvSpPr>
          <p:cNvPr id="25" name="MH_Others_1"/>
          <p:cNvSpPr txBox="1"/>
          <p:nvPr>
            <p:custDataLst>
              <p:tags r:id="rId9"/>
            </p:custDataLst>
          </p:nvPr>
        </p:nvSpPr>
        <p:spPr>
          <a:xfrm>
            <a:off x="1836494" y="2074715"/>
            <a:ext cx="2044019" cy="723403"/>
          </a:xfrm>
          <a:prstGeom prst="rect">
            <a:avLst/>
          </a:prstGeom>
          <a:noFill/>
        </p:spPr>
        <p:txBody>
          <a:bodyPr vert="horz" wrap="square" lIns="0" tIns="0" rIns="0" bIns="0" rtlCol="0" anchor="ctr" anchorCtr="0">
            <a:spAutoFit/>
          </a:bodyPr>
          <a:lstStyle/>
          <a:p>
            <a:pPr algn="ctr"/>
            <a:r>
              <a:rPr lang="zh-CN" altLang="en-US" sz="4700" b="1"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目录</a:t>
            </a:r>
            <a:endParaRPr lang="zh-CN" altLang="en-US" sz="4700" b="1"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MH_Others_2"/>
          <p:cNvSpPr txBox="1"/>
          <p:nvPr>
            <p:custDataLst>
              <p:tags r:id="rId10"/>
            </p:custDataLst>
          </p:nvPr>
        </p:nvSpPr>
        <p:spPr>
          <a:xfrm>
            <a:off x="1846815" y="2797623"/>
            <a:ext cx="2023371" cy="307777"/>
          </a:xfrm>
          <a:prstGeom prst="rect">
            <a:avLst/>
          </a:prstGeom>
          <a:noFill/>
        </p:spPr>
        <p:txBody>
          <a:bodyPr wrap="square" lIns="0" tIns="0" rIns="0" bIns="0">
            <a:spAutoFit/>
          </a:bodyPr>
          <a:lstStyle/>
          <a:p>
            <a:pPr algn="ctr">
              <a:defRPr/>
            </a:pPr>
            <a:r>
              <a:rPr lang="en-US" altLang="zh-CN" sz="2000" b="1"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CONTENTS</a:t>
            </a:r>
            <a:endParaRPr lang="zh-CN" altLang="en-US" sz="2000" b="1"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 name="灯片编号占位符 1"/>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Tree>
    <p:custDataLst>
      <p:tags r:id="rId11"/>
    </p:custDataLst>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by="(-#ppt_w*2)" calcmode="lin" valueType="num">
                                      <p:cBhvr rctx="PPT">
                                        <p:cTn id="7" dur="500" autoRev="1" fill="hold">
                                          <p:stCondLst>
                                            <p:cond delay="0"/>
                                          </p:stCondLst>
                                        </p:cTn>
                                        <p:tgtEl>
                                          <p:spTgt spid="25"/>
                                        </p:tgtEl>
                                        <p:attrNameLst>
                                          <p:attrName>ppt_w</p:attrName>
                                        </p:attrNameLst>
                                      </p:cBhvr>
                                    </p:anim>
                                    <p:anim by="(#ppt_w*0.50)" calcmode="lin" valueType="num">
                                      <p:cBhvr>
                                        <p:cTn id="8" dur="500" decel="50000" autoRev="1" fill="hold">
                                          <p:stCondLst>
                                            <p:cond delay="0"/>
                                          </p:stCondLst>
                                        </p:cTn>
                                        <p:tgtEl>
                                          <p:spTgt spid="25"/>
                                        </p:tgtEl>
                                        <p:attrNameLst>
                                          <p:attrName>ppt_x</p:attrName>
                                        </p:attrNameLst>
                                      </p:cBhvr>
                                    </p:anim>
                                    <p:anim from="(-#ppt_h/2)" to="(#ppt_y)" calcmode="lin" valueType="num">
                                      <p:cBhvr>
                                        <p:cTn id="9" dur="1000" fill="hold">
                                          <p:stCondLst>
                                            <p:cond delay="0"/>
                                          </p:stCondLst>
                                        </p:cTn>
                                        <p:tgtEl>
                                          <p:spTgt spid="25"/>
                                        </p:tgtEl>
                                        <p:attrNameLst>
                                          <p:attrName>ppt_y</p:attrName>
                                        </p:attrNameLst>
                                      </p:cBhvr>
                                    </p:anim>
                                    <p:animRot by="21600000">
                                      <p:cBhvr>
                                        <p:cTn id="10" dur="1000" fill="hold">
                                          <p:stCondLst>
                                            <p:cond delay="0"/>
                                          </p:stCondLst>
                                        </p:cTn>
                                        <p:tgtEl>
                                          <p:spTgt spid="25"/>
                                        </p:tgtEl>
                                        <p:attrNameLst>
                                          <p:attrName>r</p:attrName>
                                        </p:attrNameLst>
                                      </p:cBhvr>
                                    </p:animRot>
                                  </p:childTnLst>
                                </p:cTn>
                              </p:par>
                              <p:par>
                                <p:cTn id="11" presetID="56" presetClass="entr" presetSubtype="0" fill="hold" grpId="0" nodeType="withEffect">
                                  <p:stCondLst>
                                    <p:cond delay="0"/>
                                  </p:stCondLst>
                                  <p:iterate type="lt">
                                    <p:tmPct val="10000"/>
                                  </p:iterate>
                                  <p:childTnLst>
                                    <p:set>
                                      <p:cBhvr>
                                        <p:cTn id="12" dur="1" fill="hold">
                                          <p:stCondLst>
                                            <p:cond delay="0"/>
                                          </p:stCondLst>
                                        </p:cTn>
                                        <p:tgtEl>
                                          <p:spTgt spid="26"/>
                                        </p:tgtEl>
                                        <p:attrNameLst>
                                          <p:attrName>style.visibility</p:attrName>
                                        </p:attrNameLst>
                                      </p:cBhvr>
                                      <p:to>
                                        <p:strVal val="visible"/>
                                      </p:to>
                                    </p:set>
                                    <p:anim by="(-#ppt_w*2)" calcmode="lin" valueType="num">
                                      <p:cBhvr rctx="PPT">
                                        <p:cTn id="13" dur="500" autoRev="1" fill="hold">
                                          <p:stCondLst>
                                            <p:cond delay="0"/>
                                          </p:stCondLst>
                                        </p:cTn>
                                        <p:tgtEl>
                                          <p:spTgt spid="26"/>
                                        </p:tgtEl>
                                        <p:attrNameLst>
                                          <p:attrName>ppt_w</p:attrName>
                                        </p:attrNameLst>
                                      </p:cBhvr>
                                    </p:anim>
                                    <p:anim by="(#ppt_w*0.50)" calcmode="lin" valueType="num">
                                      <p:cBhvr>
                                        <p:cTn id="14" dur="500" decel="50000" autoRev="1" fill="hold">
                                          <p:stCondLst>
                                            <p:cond delay="0"/>
                                          </p:stCondLst>
                                        </p:cTn>
                                        <p:tgtEl>
                                          <p:spTgt spid="26"/>
                                        </p:tgtEl>
                                        <p:attrNameLst>
                                          <p:attrName>ppt_x</p:attrName>
                                        </p:attrNameLst>
                                      </p:cBhvr>
                                    </p:anim>
                                    <p:anim from="(-#ppt_h/2)" to="(#ppt_y)" calcmode="lin" valueType="num">
                                      <p:cBhvr>
                                        <p:cTn id="15" dur="1000" fill="hold">
                                          <p:stCondLst>
                                            <p:cond delay="0"/>
                                          </p:stCondLst>
                                        </p:cTn>
                                        <p:tgtEl>
                                          <p:spTgt spid="26"/>
                                        </p:tgtEl>
                                        <p:attrNameLst>
                                          <p:attrName>ppt_y</p:attrName>
                                        </p:attrNameLst>
                                      </p:cBhvr>
                                    </p:anim>
                                    <p:animRot by="21600000">
                                      <p:cBhvr>
                                        <p:cTn id="16" dur="1000" fill="hold">
                                          <p:stCondLst>
                                            <p:cond delay="0"/>
                                          </p:stCondLst>
                                        </p:cTn>
                                        <p:tgtEl>
                                          <p:spTgt spid="26"/>
                                        </p:tgtEl>
                                        <p:attrNameLst>
                                          <p:attrName>r</p:attrName>
                                        </p:attrNameLst>
                                      </p:cBhvr>
                                    </p:animRot>
                                  </p:childTnLst>
                                </p:cTn>
                              </p:par>
                            </p:childTnLst>
                          </p:cTn>
                        </p:par>
                      </p:childTnLst>
                    </p:cTn>
                  </p:par>
                  <p:par>
                    <p:cTn id="17" fill="hold">
                      <p:stCondLst>
                        <p:cond delay="indefinite"/>
                      </p:stCondLst>
                      <p:childTnLst>
                        <p:par>
                          <p:cTn id="18" fill="hold">
                            <p:stCondLst>
                              <p:cond delay="0"/>
                            </p:stCondLst>
                            <p:childTnLst>
                              <p:par>
                                <p:cTn id="19" presetID="2" presetClass="entr" presetSubtype="8" fill="hold" grpId="0" nodeType="clickEffect">
                                  <p:stCondLst>
                                    <p:cond delay="0"/>
                                  </p:stCondLst>
                                  <p:childTnLst>
                                    <p:set>
                                      <p:cBhvr>
                                        <p:cTn id="20" dur="1" fill="hold">
                                          <p:stCondLst>
                                            <p:cond delay="0"/>
                                          </p:stCondLst>
                                        </p:cTn>
                                        <p:tgtEl>
                                          <p:spTgt spid="42"/>
                                        </p:tgtEl>
                                        <p:attrNameLst>
                                          <p:attrName>style.visibility</p:attrName>
                                        </p:attrNameLst>
                                      </p:cBhvr>
                                      <p:to>
                                        <p:strVal val="visible"/>
                                      </p:to>
                                    </p:set>
                                    <p:anim calcmode="lin" valueType="num">
                                      <p:cBhvr additive="base">
                                        <p:cTn id="21" dur="500" fill="hold"/>
                                        <p:tgtEl>
                                          <p:spTgt spid="42"/>
                                        </p:tgtEl>
                                        <p:attrNameLst>
                                          <p:attrName>ppt_x</p:attrName>
                                        </p:attrNameLst>
                                      </p:cBhvr>
                                      <p:tavLst>
                                        <p:tav tm="0">
                                          <p:val>
                                            <p:strVal val="0-#ppt_w/2"/>
                                          </p:val>
                                        </p:tav>
                                        <p:tav tm="100000">
                                          <p:val>
                                            <p:strVal val="#ppt_x"/>
                                          </p:val>
                                        </p:tav>
                                      </p:tavLst>
                                    </p:anim>
                                    <p:anim calcmode="lin" valueType="num">
                                      <p:cBhvr additive="base">
                                        <p:cTn id="22" dur="500" fill="hold"/>
                                        <p:tgtEl>
                                          <p:spTgt spid="42"/>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additive="base">
                                        <p:cTn id="25" dur="500" fill="hold"/>
                                        <p:tgtEl>
                                          <p:spTgt spid="20"/>
                                        </p:tgtEl>
                                        <p:attrNameLst>
                                          <p:attrName>ppt_x</p:attrName>
                                        </p:attrNameLst>
                                      </p:cBhvr>
                                      <p:tavLst>
                                        <p:tav tm="0">
                                          <p:val>
                                            <p:strVal val="0-#ppt_w/2"/>
                                          </p:val>
                                        </p:tav>
                                        <p:tav tm="100000">
                                          <p:val>
                                            <p:strVal val="#ppt_x"/>
                                          </p:val>
                                        </p:tav>
                                      </p:tavLst>
                                    </p:anim>
                                    <p:anim calcmode="lin" valueType="num">
                                      <p:cBhvr additive="base">
                                        <p:cTn id="26" dur="50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500" fill="hold"/>
                                        <p:tgtEl>
                                          <p:spTgt spid="14"/>
                                        </p:tgtEl>
                                        <p:attrNameLst>
                                          <p:attrName>ppt_x</p:attrName>
                                        </p:attrNameLst>
                                      </p:cBhvr>
                                      <p:tavLst>
                                        <p:tav tm="0">
                                          <p:val>
                                            <p:strVal val="0-#ppt_w/2"/>
                                          </p:val>
                                        </p:tav>
                                        <p:tav tm="100000">
                                          <p:val>
                                            <p:strVal val="#ppt_x"/>
                                          </p:val>
                                        </p:tav>
                                      </p:tavLst>
                                    </p:anim>
                                    <p:anim calcmode="lin" valueType="num">
                                      <p:cBhvr additive="base">
                                        <p:cTn id="32" dur="500" fill="hold"/>
                                        <p:tgtEl>
                                          <p:spTgt spid="14"/>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500" fill="hold"/>
                                        <p:tgtEl>
                                          <p:spTgt spid="21"/>
                                        </p:tgtEl>
                                        <p:attrNameLst>
                                          <p:attrName>ppt_x</p:attrName>
                                        </p:attrNameLst>
                                      </p:cBhvr>
                                      <p:tavLst>
                                        <p:tav tm="0">
                                          <p:val>
                                            <p:strVal val="0-#ppt_w/2"/>
                                          </p:val>
                                        </p:tav>
                                        <p:tav tm="100000">
                                          <p:val>
                                            <p:strVal val="#ppt_x"/>
                                          </p:val>
                                        </p:tav>
                                      </p:tavLst>
                                    </p:anim>
                                    <p:anim calcmode="lin" valueType="num">
                                      <p:cBhvr additive="base">
                                        <p:cTn id="36" dur="500" fill="hold"/>
                                        <p:tgtEl>
                                          <p:spTgt spid="21"/>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8" fill="hold" grpId="0" nodeType="clickEffect">
                                  <p:stCondLst>
                                    <p:cond delay="0"/>
                                  </p:stCondLst>
                                  <p:childTnLst>
                                    <p:set>
                                      <p:cBhvr>
                                        <p:cTn id="40" dur="1" fill="hold">
                                          <p:stCondLst>
                                            <p:cond delay="0"/>
                                          </p:stCondLst>
                                        </p:cTn>
                                        <p:tgtEl>
                                          <p:spTgt spid="16"/>
                                        </p:tgtEl>
                                        <p:attrNameLst>
                                          <p:attrName>style.visibility</p:attrName>
                                        </p:attrNameLst>
                                      </p:cBhvr>
                                      <p:to>
                                        <p:strVal val="visible"/>
                                      </p:to>
                                    </p:set>
                                    <p:anim calcmode="lin" valueType="num">
                                      <p:cBhvr additive="base">
                                        <p:cTn id="41" dur="500" fill="hold"/>
                                        <p:tgtEl>
                                          <p:spTgt spid="16"/>
                                        </p:tgtEl>
                                        <p:attrNameLst>
                                          <p:attrName>ppt_x</p:attrName>
                                        </p:attrNameLst>
                                      </p:cBhvr>
                                      <p:tavLst>
                                        <p:tav tm="0">
                                          <p:val>
                                            <p:strVal val="0-#ppt_w/2"/>
                                          </p:val>
                                        </p:tav>
                                        <p:tav tm="100000">
                                          <p:val>
                                            <p:strVal val="#ppt_x"/>
                                          </p:val>
                                        </p:tav>
                                      </p:tavLst>
                                    </p:anim>
                                    <p:anim calcmode="lin" valueType="num">
                                      <p:cBhvr additive="base">
                                        <p:cTn id="42" dur="500" fill="hold"/>
                                        <p:tgtEl>
                                          <p:spTgt spid="16"/>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0"/>
                                  </p:stCondLst>
                                  <p:childTnLst>
                                    <p:set>
                                      <p:cBhvr>
                                        <p:cTn id="44" dur="1" fill="hold">
                                          <p:stCondLst>
                                            <p:cond delay="0"/>
                                          </p:stCondLst>
                                        </p:cTn>
                                        <p:tgtEl>
                                          <p:spTgt spid="22"/>
                                        </p:tgtEl>
                                        <p:attrNameLst>
                                          <p:attrName>style.visibility</p:attrName>
                                        </p:attrNameLst>
                                      </p:cBhvr>
                                      <p:to>
                                        <p:strVal val="visible"/>
                                      </p:to>
                                    </p:set>
                                    <p:anim calcmode="lin" valueType="num">
                                      <p:cBhvr additive="base">
                                        <p:cTn id="45" dur="500" fill="hold"/>
                                        <p:tgtEl>
                                          <p:spTgt spid="22"/>
                                        </p:tgtEl>
                                        <p:attrNameLst>
                                          <p:attrName>ppt_x</p:attrName>
                                        </p:attrNameLst>
                                      </p:cBhvr>
                                      <p:tavLst>
                                        <p:tav tm="0">
                                          <p:val>
                                            <p:strVal val="0-#ppt_w/2"/>
                                          </p:val>
                                        </p:tav>
                                        <p:tav tm="100000">
                                          <p:val>
                                            <p:strVal val="#ppt_x"/>
                                          </p:val>
                                        </p:tav>
                                      </p:tavLst>
                                    </p:anim>
                                    <p:anim calcmode="lin" valueType="num">
                                      <p:cBhvr additive="base">
                                        <p:cTn id="46" dur="500" fill="hold"/>
                                        <p:tgtEl>
                                          <p:spTgt spid="22"/>
                                        </p:tgtEl>
                                        <p:attrNameLst>
                                          <p:attrName>ppt_y</p:attrName>
                                        </p:attrNameLst>
                                      </p:cBhvr>
                                      <p:tavLst>
                                        <p:tav tm="0">
                                          <p:val>
                                            <p:strVal val="#ppt_y"/>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8" fill="hold" grpId="0" nodeType="clickEffect">
                                  <p:stCondLst>
                                    <p:cond delay="0"/>
                                  </p:stCondLst>
                                  <p:childTnLst>
                                    <p:set>
                                      <p:cBhvr>
                                        <p:cTn id="50" dur="1" fill="hold">
                                          <p:stCondLst>
                                            <p:cond delay="0"/>
                                          </p:stCondLst>
                                        </p:cTn>
                                        <p:tgtEl>
                                          <p:spTgt spid="10"/>
                                        </p:tgtEl>
                                        <p:attrNameLst>
                                          <p:attrName>style.visibility</p:attrName>
                                        </p:attrNameLst>
                                      </p:cBhvr>
                                      <p:to>
                                        <p:strVal val="visible"/>
                                      </p:to>
                                    </p:set>
                                    <p:anim calcmode="lin" valueType="num">
                                      <p:cBhvr additive="base">
                                        <p:cTn id="51" dur="500" fill="hold"/>
                                        <p:tgtEl>
                                          <p:spTgt spid="10"/>
                                        </p:tgtEl>
                                        <p:attrNameLst>
                                          <p:attrName>ppt_x</p:attrName>
                                        </p:attrNameLst>
                                      </p:cBhvr>
                                      <p:tavLst>
                                        <p:tav tm="0">
                                          <p:val>
                                            <p:strVal val="0-#ppt_w/2"/>
                                          </p:val>
                                        </p:tav>
                                        <p:tav tm="100000">
                                          <p:val>
                                            <p:strVal val="#ppt_x"/>
                                          </p:val>
                                        </p:tav>
                                      </p:tavLst>
                                    </p:anim>
                                    <p:anim calcmode="lin" valueType="num">
                                      <p:cBhvr additive="base">
                                        <p:cTn id="52" dur="500" fill="hold"/>
                                        <p:tgtEl>
                                          <p:spTgt spid="10"/>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0"/>
                                  </p:stCondLst>
                                  <p:childTnLst>
                                    <p:set>
                                      <p:cBhvr>
                                        <p:cTn id="54" dur="1" fill="hold">
                                          <p:stCondLst>
                                            <p:cond delay="0"/>
                                          </p:stCondLst>
                                        </p:cTn>
                                        <p:tgtEl>
                                          <p:spTgt spid="23"/>
                                        </p:tgtEl>
                                        <p:attrNameLst>
                                          <p:attrName>style.visibility</p:attrName>
                                        </p:attrNameLst>
                                      </p:cBhvr>
                                      <p:to>
                                        <p:strVal val="visible"/>
                                      </p:to>
                                    </p:set>
                                    <p:anim calcmode="lin" valueType="num">
                                      <p:cBhvr additive="base">
                                        <p:cTn id="55" dur="500" fill="hold"/>
                                        <p:tgtEl>
                                          <p:spTgt spid="23"/>
                                        </p:tgtEl>
                                        <p:attrNameLst>
                                          <p:attrName>ppt_x</p:attrName>
                                        </p:attrNameLst>
                                      </p:cBhvr>
                                      <p:tavLst>
                                        <p:tav tm="0">
                                          <p:val>
                                            <p:strVal val="0-#ppt_w/2"/>
                                          </p:val>
                                        </p:tav>
                                        <p:tav tm="100000">
                                          <p:val>
                                            <p:strVal val="#ppt_x"/>
                                          </p:val>
                                        </p:tav>
                                      </p:tavLst>
                                    </p:anim>
                                    <p:anim calcmode="lin" valueType="num">
                                      <p:cBhvr additive="base">
                                        <p:cTn id="56" dur="5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14" grpId="0" animBg="1"/>
      <p:bldP spid="16" grpId="0" animBg="1"/>
      <p:bldP spid="10" grpId="0" animBg="1"/>
      <p:bldP spid="20" grpId="0"/>
      <p:bldP spid="21" grpId="0"/>
      <p:bldP spid="22" grpId="0"/>
      <p:bldP spid="23" grpId="0"/>
      <p:bldP spid="25" grpId="0"/>
      <p:bldP spid="2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911823" y="1904566"/>
            <a:ext cx="8064897" cy="1881284"/>
          </a:xfrm>
          <a:prstGeom prst="rect">
            <a:avLst/>
          </a:prstGeom>
          <a:noFill/>
        </p:spPr>
        <p:txBody>
          <a:bodyPr wrap="square">
            <a:spAutoFit/>
          </a:bodyPr>
          <a:lstStyle/>
          <a:p>
            <a:pPr>
              <a:lnSpc>
                <a:spcPct val="150000"/>
              </a:lnSpc>
            </a:pPr>
            <a:r>
              <a:rPr lang="zh-CN" altLang="en-US" sz="1600" dirty="0"/>
              <a:t>虽然帕森斯的理论得到了许多学者的肯定和认同，但是该理论对职业决策过程，对个体如何充分地、精确地收集和处理信息的过程描述过少。为了弥补这一不足，泰德曼提出了他的生涯决定理论，即</a:t>
            </a:r>
            <a:r>
              <a:rPr lang="zh-CN" altLang="en-US" sz="1600" b="1" dirty="0">
                <a:solidFill>
                  <a:schemeClr val="accent2"/>
                </a:solidFill>
              </a:rPr>
              <a:t>泰德曼模型</a:t>
            </a:r>
            <a:r>
              <a:rPr lang="zh-CN" altLang="en-US" sz="1600" dirty="0"/>
              <a:t>。</a:t>
            </a:r>
            <a:endParaRPr lang="en-US" altLang="zh-CN" sz="1600" dirty="0"/>
          </a:p>
          <a:p>
            <a:pPr>
              <a:lnSpc>
                <a:spcPct val="150000"/>
              </a:lnSpc>
            </a:pPr>
            <a:r>
              <a:rPr lang="zh-CN" altLang="en-US" sz="1600" dirty="0"/>
              <a:t>他注重描述职业决策历程，并特别强调个人生涯抉择的</a:t>
            </a:r>
            <a:r>
              <a:rPr lang="zh-CN" altLang="en-US" sz="1600" dirty="0">
                <a:solidFill>
                  <a:schemeClr val="accent1"/>
                </a:solidFill>
              </a:rPr>
              <a:t>复杂性</a:t>
            </a:r>
            <a:r>
              <a:rPr lang="zh-CN" altLang="en-US" sz="1600" dirty="0"/>
              <a:t>与</a:t>
            </a:r>
            <a:r>
              <a:rPr lang="zh-CN" altLang="en-US" sz="1600" dirty="0">
                <a:solidFill>
                  <a:schemeClr val="accent1"/>
                </a:solidFill>
              </a:rPr>
              <a:t>独特性</a:t>
            </a:r>
            <a:r>
              <a:rPr lang="zh-CN" altLang="en-US" sz="1600" dirty="0"/>
              <a:t>。泰德曼的生涯决定理论包括以下几部分内容。</a:t>
            </a:r>
            <a:endParaRPr lang="en-US" altLang="zh-CN" sz="1400" dirty="0">
              <a:latin typeface="楷体" panose="02010609060101010101" pitchFamily="2" charset="-122"/>
              <a:ea typeface="楷体" panose="02010609060101010101" pitchFamily="2" charset="-122"/>
            </a:endParaRPr>
          </a:p>
        </p:txBody>
      </p:sp>
      <p:sp>
        <p:nvSpPr>
          <p:cNvPr id="8" name="文本框 7"/>
          <p:cNvSpPr txBox="1"/>
          <p:nvPr/>
        </p:nvSpPr>
        <p:spPr>
          <a:xfrm>
            <a:off x="900386" y="1488029"/>
            <a:ext cx="8511108" cy="400110"/>
          </a:xfrm>
          <a:prstGeom prst="rect">
            <a:avLst/>
          </a:prstGeom>
          <a:noFill/>
        </p:spPr>
        <p:txBody>
          <a:bodyPr wrap="square">
            <a:spAutoFit/>
          </a:bodyPr>
          <a:lstStyle/>
          <a:p>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一</a:t>
            </a:r>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生涯决定理论</a:t>
            </a:r>
            <a:endParaRPr lang="zh-CN" altLang="en-US" sz="2000" b="1" dirty="0">
              <a:latin typeface="微软雅黑" panose="020B0503020204020204" pitchFamily="34" charset="-122"/>
              <a:ea typeface="微软雅黑" panose="020B0503020204020204" pitchFamily="34" charset="-122"/>
            </a:endParaRPr>
          </a:p>
        </p:txBody>
      </p:sp>
      <p:sp>
        <p:nvSpPr>
          <p:cNvPr id="9" name="文本框 8"/>
          <p:cNvSpPr txBox="1"/>
          <p:nvPr/>
        </p:nvSpPr>
        <p:spPr>
          <a:xfrm>
            <a:off x="1692474" y="226456"/>
            <a:ext cx="5184576"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二、有代表性的职业决策理论与模型</a:t>
            </a:r>
            <a:endParaRPr lang="zh-CN" altLang="en-US" sz="24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1" name="任意多边形: 形状 10"/>
          <p:cNvSpPr/>
          <p:nvPr/>
        </p:nvSpPr>
        <p:spPr bwMode="auto">
          <a:xfrm>
            <a:off x="301026" y="1420656"/>
            <a:ext cx="591065" cy="593383"/>
          </a:xfrm>
          <a:custGeom>
            <a:avLst/>
            <a:gdLst>
              <a:gd name="T0" fmla="*/ 128 w 255"/>
              <a:gd name="T1" fmla="*/ 256 h 256"/>
              <a:gd name="T2" fmla="*/ 102 w 255"/>
              <a:gd name="T3" fmla="*/ 252 h 256"/>
              <a:gd name="T4" fmla="*/ 78 w 255"/>
              <a:gd name="T5" fmla="*/ 245 h 256"/>
              <a:gd name="T6" fmla="*/ 56 w 255"/>
              <a:gd name="T7" fmla="*/ 233 h 256"/>
              <a:gd name="T8" fmla="*/ 37 w 255"/>
              <a:gd name="T9" fmla="*/ 218 h 256"/>
              <a:gd name="T10" fmla="*/ 22 w 255"/>
              <a:gd name="T11" fmla="*/ 199 h 256"/>
              <a:gd name="T12" fmla="*/ 10 w 255"/>
              <a:gd name="T13" fmla="*/ 177 h 256"/>
              <a:gd name="T14" fmla="*/ 3 w 255"/>
              <a:gd name="T15" fmla="*/ 153 h 256"/>
              <a:gd name="T16" fmla="*/ 0 w 255"/>
              <a:gd name="T17" fmla="*/ 127 h 256"/>
              <a:gd name="T18" fmla="*/ 0 w 255"/>
              <a:gd name="T19" fmla="*/ 114 h 256"/>
              <a:gd name="T20" fmla="*/ 5 w 255"/>
              <a:gd name="T21" fmla="*/ 89 h 256"/>
              <a:gd name="T22" fmla="*/ 16 w 255"/>
              <a:gd name="T23" fmla="*/ 67 h 256"/>
              <a:gd name="T24" fmla="*/ 29 w 255"/>
              <a:gd name="T25" fmla="*/ 47 h 256"/>
              <a:gd name="T26" fmla="*/ 46 w 255"/>
              <a:gd name="T27" fmla="*/ 29 h 256"/>
              <a:gd name="T28" fmla="*/ 66 w 255"/>
              <a:gd name="T29" fmla="*/ 15 h 256"/>
              <a:gd name="T30" fmla="*/ 90 w 255"/>
              <a:gd name="T31" fmla="*/ 6 h 256"/>
              <a:gd name="T32" fmla="*/ 115 w 255"/>
              <a:gd name="T33" fmla="*/ 1 h 256"/>
              <a:gd name="T34" fmla="*/ 128 w 255"/>
              <a:gd name="T35" fmla="*/ 0 h 256"/>
              <a:gd name="T36" fmla="*/ 154 w 255"/>
              <a:gd name="T37" fmla="*/ 2 h 256"/>
              <a:gd name="T38" fmla="*/ 177 w 255"/>
              <a:gd name="T39" fmla="*/ 10 h 256"/>
              <a:gd name="T40" fmla="*/ 199 w 255"/>
              <a:gd name="T41" fmla="*/ 22 h 256"/>
              <a:gd name="T42" fmla="*/ 218 w 255"/>
              <a:gd name="T43" fmla="*/ 38 h 256"/>
              <a:gd name="T44" fmla="*/ 233 w 255"/>
              <a:gd name="T45" fmla="*/ 56 h 256"/>
              <a:gd name="T46" fmla="*/ 245 w 255"/>
              <a:gd name="T47" fmla="*/ 78 h 256"/>
              <a:gd name="T48" fmla="*/ 253 w 255"/>
              <a:gd name="T49" fmla="*/ 102 h 256"/>
              <a:gd name="T50" fmla="*/ 255 w 255"/>
              <a:gd name="T51" fmla="*/ 127 h 256"/>
              <a:gd name="T52" fmla="*/ 254 w 255"/>
              <a:gd name="T53" fmla="*/ 140 h 256"/>
              <a:gd name="T54" fmla="*/ 249 w 255"/>
              <a:gd name="T55" fmla="*/ 166 h 256"/>
              <a:gd name="T56" fmla="*/ 240 w 255"/>
              <a:gd name="T57" fmla="*/ 189 h 256"/>
              <a:gd name="T58" fmla="*/ 226 w 255"/>
              <a:gd name="T59" fmla="*/ 209 h 256"/>
              <a:gd name="T60" fmla="*/ 209 w 255"/>
              <a:gd name="T61" fmla="*/ 226 h 256"/>
              <a:gd name="T62" fmla="*/ 188 w 255"/>
              <a:gd name="T63" fmla="*/ 239 h 256"/>
              <a:gd name="T64" fmla="*/ 166 w 255"/>
              <a:gd name="T65" fmla="*/ 250 h 256"/>
              <a:gd name="T66" fmla="*/ 141 w 255"/>
              <a:gd name="T67" fmla="*/ 255 h 256"/>
              <a:gd name="T68" fmla="*/ 128 w 255"/>
              <a:gd name="T69" fmla="*/ 256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5" h="256">
                <a:moveTo>
                  <a:pt x="128" y="256"/>
                </a:moveTo>
                <a:lnTo>
                  <a:pt x="128" y="256"/>
                </a:lnTo>
                <a:lnTo>
                  <a:pt x="115" y="255"/>
                </a:lnTo>
                <a:lnTo>
                  <a:pt x="102" y="252"/>
                </a:lnTo>
                <a:lnTo>
                  <a:pt x="90" y="250"/>
                </a:lnTo>
                <a:lnTo>
                  <a:pt x="78" y="245"/>
                </a:lnTo>
                <a:lnTo>
                  <a:pt x="66" y="239"/>
                </a:lnTo>
                <a:lnTo>
                  <a:pt x="56" y="233"/>
                </a:lnTo>
                <a:lnTo>
                  <a:pt x="46" y="226"/>
                </a:lnTo>
                <a:lnTo>
                  <a:pt x="37" y="218"/>
                </a:lnTo>
                <a:lnTo>
                  <a:pt x="29" y="209"/>
                </a:lnTo>
                <a:lnTo>
                  <a:pt x="22" y="199"/>
                </a:lnTo>
                <a:lnTo>
                  <a:pt x="16" y="189"/>
                </a:lnTo>
                <a:lnTo>
                  <a:pt x="10" y="177"/>
                </a:lnTo>
                <a:lnTo>
                  <a:pt x="5" y="166"/>
                </a:lnTo>
                <a:lnTo>
                  <a:pt x="3" y="153"/>
                </a:lnTo>
                <a:lnTo>
                  <a:pt x="0" y="140"/>
                </a:lnTo>
                <a:lnTo>
                  <a:pt x="0" y="127"/>
                </a:lnTo>
                <a:lnTo>
                  <a:pt x="0" y="127"/>
                </a:lnTo>
                <a:lnTo>
                  <a:pt x="0" y="114"/>
                </a:lnTo>
                <a:lnTo>
                  <a:pt x="3" y="102"/>
                </a:lnTo>
                <a:lnTo>
                  <a:pt x="5" y="89"/>
                </a:lnTo>
                <a:lnTo>
                  <a:pt x="10" y="78"/>
                </a:lnTo>
                <a:lnTo>
                  <a:pt x="16" y="67"/>
                </a:lnTo>
                <a:lnTo>
                  <a:pt x="22" y="56"/>
                </a:lnTo>
                <a:lnTo>
                  <a:pt x="29" y="47"/>
                </a:lnTo>
                <a:lnTo>
                  <a:pt x="37" y="38"/>
                </a:lnTo>
                <a:lnTo>
                  <a:pt x="46" y="29"/>
                </a:lnTo>
                <a:lnTo>
                  <a:pt x="56" y="22"/>
                </a:lnTo>
                <a:lnTo>
                  <a:pt x="66" y="15"/>
                </a:lnTo>
                <a:lnTo>
                  <a:pt x="78" y="10"/>
                </a:lnTo>
                <a:lnTo>
                  <a:pt x="90" y="6"/>
                </a:lnTo>
                <a:lnTo>
                  <a:pt x="102" y="2"/>
                </a:lnTo>
                <a:lnTo>
                  <a:pt x="115" y="1"/>
                </a:lnTo>
                <a:lnTo>
                  <a:pt x="128" y="0"/>
                </a:lnTo>
                <a:lnTo>
                  <a:pt x="128" y="0"/>
                </a:lnTo>
                <a:lnTo>
                  <a:pt x="141" y="1"/>
                </a:lnTo>
                <a:lnTo>
                  <a:pt x="154" y="2"/>
                </a:lnTo>
                <a:lnTo>
                  <a:pt x="166" y="6"/>
                </a:lnTo>
                <a:lnTo>
                  <a:pt x="177" y="10"/>
                </a:lnTo>
                <a:lnTo>
                  <a:pt x="188" y="15"/>
                </a:lnTo>
                <a:lnTo>
                  <a:pt x="199" y="22"/>
                </a:lnTo>
                <a:lnTo>
                  <a:pt x="209" y="29"/>
                </a:lnTo>
                <a:lnTo>
                  <a:pt x="218" y="38"/>
                </a:lnTo>
                <a:lnTo>
                  <a:pt x="226" y="47"/>
                </a:lnTo>
                <a:lnTo>
                  <a:pt x="233" y="56"/>
                </a:lnTo>
                <a:lnTo>
                  <a:pt x="240" y="67"/>
                </a:lnTo>
                <a:lnTo>
                  <a:pt x="245" y="78"/>
                </a:lnTo>
                <a:lnTo>
                  <a:pt x="249" y="89"/>
                </a:lnTo>
                <a:lnTo>
                  <a:pt x="253" y="102"/>
                </a:lnTo>
                <a:lnTo>
                  <a:pt x="254" y="114"/>
                </a:lnTo>
                <a:lnTo>
                  <a:pt x="255" y="127"/>
                </a:lnTo>
                <a:lnTo>
                  <a:pt x="255" y="127"/>
                </a:lnTo>
                <a:lnTo>
                  <a:pt x="254" y="140"/>
                </a:lnTo>
                <a:lnTo>
                  <a:pt x="253" y="153"/>
                </a:lnTo>
                <a:lnTo>
                  <a:pt x="249" y="166"/>
                </a:lnTo>
                <a:lnTo>
                  <a:pt x="245" y="177"/>
                </a:lnTo>
                <a:lnTo>
                  <a:pt x="240" y="189"/>
                </a:lnTo>
                <a:lnTo>
                  <a:pt x="233" y="199"/>
                </a:lnTo>
                <a:lnTo>
                  <a:pt x="226" y="209"/>
                </a:lnTo>
                <a:lnTo>
                  <a:pt x="218" y="218"/>
                </a:lnTo>
                <a:lnTo>
                  <a:pt x="209" y="226"/>
                </a:lnTo>
                <a:lnTo>
                  <a:pt x="199" y="233"/>
                </a:lnTo>
                <a:lnTo>
                  <a:pt x="188" y="239"/>
                </a:lnTo>
                <a:lnTo>
                  <a:pt x="177" y="245"/>
                </a:lnTo>
                <a:lnTo>
                  <a:pt x="166" y="250"/>
                </a:lnTo>
                <a:lnTo>
                  <a:pt x="154" y="252"/>
                </a:lnTo>
                <a:lnTo>
                  <a:pt x="141" y="255"/>
                </a:lnTo>
                <a:lnTo>
                  <a:pt x="128" y="256"/>
                </a:lnTo>
                <a:lnTo>
                  <a:pt x="128" y="256"/>
                </a:lnTo>
                <a:close/>
              </a:path>
            </a:pathLst>
          </a:custGeom>
          <a:solidFill>
            <a:schemeClr val="accent1">
              <a:lumMod val="10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3" name="任意多边形: 形状 12"/>
          <p:cNvSpPr/>
          <p:nvPr/>
        </p:nvSpPr>
        <p:spPr bwMode="auto">
          <a:xfrm>
            <a:off x="413546" y="1563931"/>
            <a:ext cx="312274" cy="312274"/>
          </a:xfrm>
          <a:custGeom>
            <a:avLst/>
            <a:gdLst>
              <a:gd name="T0" fmla="*/ 600 w 1152"/>
              <a:gd name="T1" fmla="*/ 944 h 1153"/>
              <a:gd name="T2" fmla="*/ 578 w 1152"/>
              <a:gd name="T3" fmla="*/ 940 h 1153"/>
              <a:gd name="T4" fmla="*/ 908 w 1152"/>
              <a:gd name="T5" fmla="*/ 1066 h 1153"/>
              <a:gd name="T6" fmla="*/ 367 w 1152"/>
              <a:gd name="T7" fmla="*/ 868 h 1153"/>
              <a:gd name="T8" fmla="*/ 1049 w 1152"/>
              <a:gd name="T9" fmla="*/ 137 h 1153"/>
              <a:gd name="T10" fmla="*/ 367 w 1152"/>
              <a:gd name="T11" fmla="*/ 868 h 1153"/>
              <a:gd name="T12" fmla="*/ 947 w 1152"/>
              <a:gd name="T13" fmla="*/ 193 h 1153"/>
              <a:gd name="T14" fmla="*/ 336 w 1152"/>
              <a:gd name="T15" fmla="*/ 838 h 1153"/>
              <a:gd name="T16" fmla="*/ 113 w 1152"/>
              <a:gd name="T17" fmla="*/ 749 h 1153"/>
              <a:gd name="T18" fmla="*/ 1131 w 1152"/>
              <a:gd name="T19" fmla="*/ 4 h 1153"/>
              <a:gd name="T20" fmla="*/ 1121 w 1152"/>
              <a:gd name="T21" fmla="*/ 1 h 1153"/>
              <a:gd name="T22" fmla="*/ 1110 w 1152"/>
              <a:gd name="T23" fmla="*/ 1 h 1153"/>
              <a:gd name="T24" fmla="*/ 1101 w 1152"/>
              <a:gd name="T25" fmla="*/ 5 h 1153"/>
              <a:gd name="T26" fmla="*/ 16 w 1152"/>
              <a:gd name="T27" fmla="*/ 727 h 1153"/>
              <a:gd name="T28" fmla="*/ 9 w 1152"/>
              <a:gd name="T29" fmla="*/ 734 h 1153"/>
              <a:gd name="T30" fmla="*/ 3 w 1152"/>
              <a:gd name="T31" fmla="*/ 741 h 1153"/>
              <a:gd name="T32" fmla="*/ 0 w 1152"/>
              <a:gd name="T33" fmla="*/ 751 h 1153"/>
              <a:gd name="T34" fmla="*/ 0 w 1152"/>
              <a:gd name="T35" fmla="*/ 761 h 1153"/>
              <a:gd name="T36" fmla="*/ 2 w 1152"/>
              <a:gd name="T37" fmla="*/ 770 h 1153"/>
              <a:gd name="T38" fmla="*/ 8 w 1152"/>
              <a:gd name="T39" fmla="*/ 779 h 1153"/>
              <a:gd name="T40" fmla="*/ 14 w 1152"/>
              <a:gd name="T41" fmla="*/ 785 h 1153"/>
              <a:gd name="T42" fmla="*/ 23 w 1152"/>
              <a:gd name="T43" fmla="*/ 790 h 1153"/>
              <a:gd name="T44" fmla="*/ 436 w 1152"/>
              <a:gd name="T45" fmla="*/ 1134 h 1153"/>
              <a:gd name="T46" fmla="*/ 443 w 1152"/>
              <a:gd name="T47" fmla="*/ 1142 h 1153"/>
              <a:gd name="T48" fmla="*/ 449 w 1152"/>
              <a:gd name="T49" fmla="*/ 1148 h 1153"/>
              <a:gd name="T50" fmla="*/ 458 w 1152"/>
              <a:gd name="T51" fmla="*/ 1152 h 1153"/>
              <a:gd name="T52" fmla="*/ 468 w 1152"/>
              <a:gd name="T53" fmla="*/ 1153 h 1153"/>
              <a:gd name="T54" fmla="*/ 473 w 1152"/>
              <a:gd name="T55" fmla="*/ 1153 h 1153"/>
              <a:gd name="T56" fmla="*/ 482 w 1152"/>
              <a:gd name="T57" fmla="*/ 1150 h 1153"/>
              <a:gd name="T58" fmla="*/ 489 w 1152"/>
              <a:gd name="T59" fmla="*/ 1145 h 1153"/>
              <a:gd name="T60" fmla="*/ 496 w 1152"/>
              <a:gd name="T61" fmla="*/ 1139 h 1153"/>
              <a:gd name="T62" fmla="*/ 573 w 1152"/>
              <a:gd name="T63" fmla="*/ 1010 h 1153"/>
              <a:gd name="T64" fmla="*/ 929 w 1152"/>
              <a:gd name="T65" fmla="*/ 1153 h 1153"/>
              <a:gd name="T66" fmla="*/ 941 w 1152"/>
              <a:gd name="T67" fmla="*/ 1153 h 1153"/>
              <a:gd name="T68" fmla="*/ 949 w 1152"/>
              <a:gd name="T69" fmla="*/ 1150 h 1153"/>
              <a:gd name="T70" fmla="*/ 960 w 1152"/>
              <a:gd name="T71" fmla="*/ 1143 h 1153"/>
              <a:gd name="T72" fmla="*/ 969 w 1152"/>
              <a:gd name="T73" fmla="*/ 1130 h 1153"/>
              <a:gd name="T74" fmla="*/ 1151 w 1152"/>
              <a:gd name="T75" fmla="*/ 42 h 1153"/>
              <a:gd name="T76" fmla="*/ 1151 w 1152"/>
              <a:gd name="T77" fmla="*/ 33 h 1153"/>
              <a:gd name="T78" fmla="*/ 1149 w 1152"/>
              <a:gd name="T79" fmla="*/ 22 h 1153"/>
              <a:gd name="T80" fmla="*/ 1144 w 1152"/>
              <a:gd name="T81" fmla="*/ 13 h 1153"/>
              <a:gd name="T82" fmla="*/ 1135 w 1152"/>
              <a:gd name="T83" fmla="*/ 7 h 1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52" h="1153">
                <a:moveTo>
                  <a:pt x="908" y="1066"/>
                </a:moveTo>
                <a:lnTo>
                  <a:pt x="600" y="944"/>
                </a:lnTo>
                <a:lnTo>
                  <a:pt x="590" y="941"/>
                </a:lnTo>
                <a:lnTo>
                  <a:pt x="578" y="940"/>
                </a:lnTo>
                <a:lnTo>
                  <a:pt x="1051" y="205"/>
                </a:lnTo>
                <a:lnTo>
                  <a:pt x="908" y="1066"/>
                </a:lnTo>
                <a:close/>
                <a:moveTo>
                  <a:pt x="367" y="868"/>
                </a:moveTo>
                <a:lnTo>
                  <a:pt x="367" y="868"/>
                </a:lnTo>
                <a:lnTo>
                  <a:pt x="366" y="866"/>
                </a:lnTo>
                <a:lnTo>
                  <a:pt x="1049" y="137"/>
                </a:lnTo>
                <a:lnTo>
                  <a:pt x="468" y="1042"/>
                </a:lnTo>
                <a:lnTo>
                  <a:pt x="367" y="868"/>
                </a:lnTo>
                <a:close/>
                <a:moveTo>
                  <a:pt x="113" y="749"/>
                </a:moveTo>
                <a:lnTo>
                  <a:pt x="947" y="193"/>
                </a:lnTo>
                <a:lnTo>
                  <a:pt x="340" y="842"/>
                </a:lnTo>
                <a:lnTo>
                  <a:pt x="336" y="838"/>
                </a:lnTo>
                <a:lnTo>
                  <a:pt x="332" y="836"/>
                </a:lnTo>
                <a:lnTo>
                  <a:pt x="113" y="749"/>
                </a:lnTo>
                <a:close/>
                <a:moveTo>
                  <a:pt x="1135" y="7"/>
                </a:moveTo>
                <a:lnTo>
                  <a:pt x="1131" y="4"/>
                </a:lnTo>
                <a:lnTo>
                  <a:pt x="1126" y="2"/>
                </a:lnTo>
                <a:lnTo>
                  <a:pt x="1121" y="1"/>
                </a:lnTo>
                <a:lnTo>
                  <a:pt x="1116" y="0"/>
                </a:lnTo>
                <a:lnTo>
                  <a:pt x="1110" y="1"/>
                </a:lnTo>
                <a:lnTo>
                  <a:pt x="1106" y="2"/>
                </a:lnTo>
                <a:lnTo>
                  <a:pt x="1101" y="5"/>
                </a:lnTo>
                <a:lnTo>
                  <a:pt x="1096" y="7"/>
                </a:lnTo>
                <a:lnTo>
                  <a:pt x="16" y="727"/>
                </a:lnTo>
                <a:lnTo>
                  <a:pt x="12" y="730"/>
                </a:lnTo>
                <a:lnTo>
                  <a:pt x="9" y="734"/>
                </a:lnTo>
                <a:lnTo>
                  <a:pt x="5" y="737"/>
                </a:lnTo>
                <a:lnTo>
                  <a:pt x="3" y="741"/>
                </a:lnTo>
                <a:lnTo>
                  <a:pt x="2" y="745"/>
                </a:lnTo>
                <a:lnTo>
                  <a:pt x="0" y="751"/>
                </a:lnTo>
                <a:lnTo>
                  <a:pt x="0" y="755"/>
                </a:lnTo>
                <a:lnTo>
                  <a:pt x="0" y="761"/>
                </a:lnTo>
                <a:lnTo>
                  <a:pt x="1" y="765"/>
                </a:lnTo>
                <a:lnTo>
                  <a:pt x="2" y="770"/>
                </a:lnTo>
                <a:lnTo>
                  <a:pt x="4" y="775"/>
                </a:lnTo>
                <a:lnTo>
                  <a:pt x="8" y="779"/>
                </a:lnTo>
                <a:lnTo>
                  <a:pt x="11" y="782"/>
                </a:lnTo>
                <a:lnTo>
                  <a:pt x="14" y="785"/>
                </a:lnTo>
                <a:lnTo>
                  <a:pt x="18" y="788"/>
                </a:lnTo>
                <a:lnTo>
                  <a:pt x="23" y="790"/>
                </a:lnTo>
                <a:lnTo>
                  <a:pt x="305" y="903"/>
                </a:lnTo>
                <a:lnTo>
                  <a:pt x="436" y="1134"/>
                </a:lnTo>
                <a:lnTo>
                  <a:pt x="440" y="1139"/>
                </a:lnTo>
                <a:lnTo>
                  <a:pt x="443" y="1142"/>
                </a:lnTo>
                <a:lnTo>
                  <a:pt x="446" y="1145"/>
                </a:lnTo>
                <a:lnTo>
                  <a:pt x="449" y="1148"/>
                </a:lnTo>
                <a:lnTo>
                  <a:pt x="454" y="1149"/>
                </a:lnTo>
                <a:lnTo>
                  <a:pt x="458" y="1152"/>
                </a:lnTo>
                <a:lnTo>
                  <a:pt x="463" y="1153"/>
                </a:lnTo>
                <a:lnTo>
                  <a:pt x="468" y="1153"/>
                </a:lnTo>
                <a:lnTo>
                  <a:pt x="468" y="1153"/>
                </a:lnTo>
                <a:lnTo>
                  <a:pt x="473" y="1153"/>
                </a:lnTo>
                <a:lnTo>
                  <a:pt x="477" y="1152"/>
                </a:lnTo>
                <a:lnTo>
                  <a:pt x="482" y="1150"/>
                </a:lnTo>
                <a:lnTo>
                  <a:pt x="486" y="1148"/>
                </a:lnTo>
                <a:lnTo>
                  <a:pt x="489" y="1145"/>
                </a:lnTo>
                <a:lnTo>
                  <a:pt x="494" y="1143"/>
                </a:lnTo>
                <a:lnTo>
                  <a:pt x="496" y="1139"/>
                </a:lnTo>
                <a:lnTo>
                  <a:pt x="499" y="1135"/>
                </a:lnTo>
                <a:lnTo>
                  <a:pt x="573" y="1010"/>
                </a:lnTo>
                <a:lnTo>
                  <a:pt x="922" y="1150"/>
                </a:lnTo>
                <a:lnTo>
                  <a:pt x="929" y="1153"/>
                </a:lnTo>
                <a:lnTo>
                  <a:pt x="936" y="1153"/>
                </a:lnTo>
                <a:lnTo>
                  <a:pt x="941" y="1153"/>
                </a:lnTo>
                <a:lnTo>
                  <a:pt x="945" y="1152"/>
                </a:lnTo>
                <a:lnTo>
                  <a:pt x="949" y="1150"/>
                </a:lnTo>
                <a:lnTo>
                  <a:pt x="954" y="1148"/>
                </a:lnTo>
                <a:lnTo>
                  <a:pt x="960" y="1143"/>
                </a:lnTo>
                <a:lnTo>
                  <a:pt x="966" y="1138"/>
                </a:lnTo>
                <a:lnTo>
                  <a:pt x="969" y="1130"/>
                </a:lnTo>
                <a:lnTo>
                  <a:pt x="972" y="1122"/>
                </a:lnTo>
                <a:lnTo>
                  <a:pt x="1151" y="42"/>
                </a:lnTo>
                <a:lnTo>
                  <a:pt x="1152" y="37"/>
                </a:lnTo>
                <a:lnTo>
                  <a:pt x="1151" y="33"/>
                </a:lnTo>
                <a:lnTo>
                  <a:pt x="1150" y="27"/>
                </a:lnTo>
                <a:lnTo>
                  <a:pt x="1149" y="22"/>
                </a:lnTo>
                <a:lnTo>
                  <a:pt x="1147" y="18"/>
                </a:lnTo>
                <a:lnTo>
                  <a:pt x="1144" y="13"/>
                </a:lnTo>
                <a:lnTo>
                  <a:pt x="1139" y="10"/>
                </a:lnTo>
                <a:lnTo>
                  <a:pt x="1135" y="7"/>
                </a:lnTo>
                <a:close/>
              </a:path>
            </a:pathLst>
          </a:custGeom>
          <a:solidFill>
            <a:schemeClr val="bg1"/>
          </a:solidFill>
          <a:ln>
            <a:noFill/>
          </a:ln>
        </p:spPr>
        <p:txBody>
          <a:bodyPr anchor="ctr"/>
          <a:lstStyle/>
          <a:p>
            <a:pPr algn="ctr"/>
            <a:endParaRPr>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1000"/>
                                        <p:tgtEl>
                                          <p:spTgt spid="13"/>
                                        </p:tgtEl>
                                      </p:cBhvr>
                                    </p:animEffect>
                                    <p:anim calcmode="lin" valueType="num">
                                      <p:cBhvr>
                                        <p:cTn id="18" dur="1000" fill="hold"/>
                                        <p:tgtEl>
                                          <p:spTgt spid="13"/>
                                        </p:tgtEl>
                                        <p:attrNameLst>
                                          <p:attrName>ppt_x</p:attrName>
                                        </p:attrNameLst>
                                      </p:cBhvr>
                                      <p:tavLst>
                                        <p:tav tm="0">
                                          <p:val>
                                            <p:strVal val="#ppt_x"/>
                                          </p:val>
                                        </p:tav>
                                        <p:tav tm="100000">
                                          <p:val>
                                            <p:strVal val="#ppt_x"/>
                                          </p:val>
                                        </p:tav>
                                      </p:tavLst>
                                    </p:anim>
                                    <p:anim calcmode="lin" valueType="num">
                                      <p:cBhvr>
                                        <p:cTn id="1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59"/>
                                        </p:tgtEl>
                                        <p:attrNameLst>
                                          <p:attrName>style.visibility</p:attrName>
                                        </p:attrNameLst>
                                      </p:cBhvr>
                                      <p:to>
                                        <p:strVal val="visible"/>
                                      </p:to>
                                    </p:set>
                                    <p:animEffect transition="in" filter="fade">
                                      <p:cBhvr>
                                        <p:cTn id="24" dur="1000"/>
                                        <p:tgtEl>
                                          <p:spTgt spid="59"/>
                                        </p:tgtEl>
                                      </p:cBhvr>
                                    </p:animEffect>
                                    <p:anim calcmode="lin" valueType="num">
                                      <p:cBhvr>
                                        <p:cTn id="25" dur="1000" fill="hold"/>
                                        <p:tgtEl>
                                          <p:spTgt spid="59"/>
                                        </p:tgtEl>
                                        <p:attrNameLst>
                                          <p:attrName>ppt_x</p:attrName>
                                        </p:attrNameLst>
                                      </p:cBhvr>
                                      <p:tavLst>
                                        <p:tav tm="0">
                                          <p:val>
                                            <p:strVal val="#ppt_x"/>
                                          </p:val>
                                        </p:tav>
                                        <p:tav tm="100000">
                                          <p:val>
                                            <p:strVal val="#ppt_x"/>
                                          </p:val>
                                        </p:tav>
                                      </p:tavLst>
                                    </p:anim>
                                    <p:anim calcmode="lin" valueType="num">
                                      <p:cBhvr>
                                        <p:cTn id="26"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8" grpId="0"/>
      <p:bldP spid="11" grpId="0" animBg="1"/>
      <p:bldP spid="13"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323878" y="1636259"/>
            <a:ext cx="8568952" cy="3358612"/>
          </a:xfrm>
          <a:prstGeom prst="rect">
            <a:avLst/>
          </a:prstGeom>
          <a:noFill/>
        </p:spPr>
        <p:txBody>
          <a:bodyPr wrap="square">
            <a:spAutoFit/>
          </a:bodyPr>
          <a:lstStyle/>
          <a:p>
            <a:pPr>
              <a:lnSpc>
                <a:spcPct val="150000"/>
              </a:lnSpc>
            </a:pPr>
            <a:r>
              <a:rPr lang="zh-CN" altLang="en-US" sz="1600" dirty="0"/>
              <a:t>该理论</a:t>
            </a:r>
            <a:r>
              <a:rPr lang="zh-CN" altLang="en-US" sz="1600" b="1" dirty="0"/>
              <a:t>将生涯决定看作生涯发展的关键</a:t>
            </a:r>
            <a:r>
              <a:rPr lang="zh-CN" altLang="en-US" sz="1600" dirty="0"/>
              <a:t>，并用</a:t>
            </a:r>
            <a:r>
              <a:rPr lang="en-US" altLang="zh-CN" sz="1600" dirty="0"/>
              <a:t>CASVE</a:t>
            </a:r>
            <a:r>
              <a:rPr lang="zh-CN" altLang="en-US" sz="1600" dirty="0"/>
              <a:t>循环即</a:t>
            </a:r>
            <a:r>
              <a:rPr lang="zh-CN" altLang="en-US" sz="1600" dirty="0">
                <a:solidFill>
                  <a:schemeClr val="accent1"/>
                </a:solidFill>
              </a:rPr>
              <a:t>沟通</a:t>
            </a:r>
            <a:r>
              <a:rPr lang="zh-CN" altLang="en-US" sz="1600" dirty="0"/>
              <a:t>、</a:t>
            </a:r>
            <a:r>
              <a:rPr lang="zh-CN" altLang="en-US" sz="1600" dirty="0">
                <a:solidFill>
                  <a:schemeClr val="accent2"/>
                </a:solidFill>
              </a:rPr>
              <a:t>分析</a:t>
            </a:r>
            <a:r>
              <a:rPr lang="zh-CN" altLang="en-US" sz="1600" dirty="0"/>
              <a:t>、</a:t>
            </a:r>
            <a:r>
              <a:rPr lang="zh-CN" altLang="en-US" sz="1600" dirty="0">
                <a:solidFill>
                  <a:schemeClr val="accent1"/>
                </a:solidFill>
              </a:rPr>
              <a:t>综合</a:t>
            </a:r>
            <a:r>
              <a:rPr lang="zh-CN" altLang="en-US" sz="1600" dirty="0"/>
              <a:t>、</a:t>
            </a:r>
            <a:r>
              <a:rPr lang="zh-CN" altLang="en-US" sz="1600" dirty="0">
                <a:solidFill>
                  <a:schemeClr val="accent2"/>
                </a:solidFill>
              </a:rPr>
              <a:t>评估</a:t>
            </a:r>
            <a:r>
              <a:rPr lang="zh-CN" altLang="en-US" sz="1600" dirty="0"/>
              <a:t>和</a:t>
            </a:r>
            <a:r>
              <a:rPr lang="zh-CN" altLang="en-US" sz="1600" dirty="0">
                <a:solidFill>
                  <a:schemeClr val="accent1"/>
                </a:solidFill>
              </a:rPr>
              <a:t>执行</a:t>
            </a:r>
            <a:r>
              <a:rPr lang="zh-CN" altLang="en-US" sz="1600" dirty="0"/>
              <a:t>来表述个体做出决策的过程。</a:t>
            </a:r>
            <a:endParaRPr lang="en-US" altLang="zh-CN" sz="1600" dirty="0"/>
          </a:p>
          <a:p>
            <a:pPr>
              <a:lnSpc>
                <a:spcPct val="150000"/>
              </a:lnSpc>
            </a:pPr>
            <a:r>
              <a:rPr lang="zh-CN" altLang="en-US" sz="1600" dirty="0"/>
              <a:t>通过改进这五种认知信息加工技能，个体可以改善其职业生涯决策的能力。在沟通阶段，个体应该意识到需要做出就业决定，并找出目前状态和理想状态之间的差距。一般来讲，个体必须在恰当的时机对线索做出反应。只有这样，才能抓住最佳机会。在分析阶段，个体需要利用已获取的自我知识和就业选择知识，分析和理解现存状态与理想状态之间的差距，思考在做出重要决策时应使用的典型方法。</a:t>
            </a:r>
            <a:endParaRPr lang="en-US" altLang="zh-CN" sz="1600" dirty="0"/>
          </a:p>
          <a:p>
            <a:pPr>
              <a:lnSpc>
                <a:spcPct val="150000"/>
              </a:lnSpc>
            </a:pPr>
            <a:r>
              <a:rPr lang="zh-CN" altLang="en-US" sz="1600" dirty="0"/>
              <a:t>因此，自身积极和消极的想法将影响问题的解决和决策过程。实际上，分析阶段本身就是一个循环，个体思考自己所知道的，然后获得信息，最后再思考自己所学到的。</a:t>
            </a:r>
            <a:endParaRPr lang="en-US" altLang="zh-CN" sz="1400" dirty="0">
              <a:latin typeface="楷体" panose="02010609060101010101" pitchFamily="2" charset="-122"/>
              <a:ea typeface="楷体" panose="02010609060101010101" pitchFamily="2" charset="-122"/>
            </a:endParaRPr>
          </a:p>
        </p:txBody>
      </p:sp>
      <p:sp>
        <p:nvSpPr>
          <p:cNvPr id="9" name="文本框 8"/>
          <p:cNvSpPr txBox="1"/>
          <p:nvPr/>
        </p:nvSpPr>
        <p:spPr>
          <a:xfrm>
            <a:off x="467916" y="1347827"/>
            <a:ext cx="1764196" cy="368300"/>
          </a:xfrm>
          <a:prstGeom prst="rect">
            <a:avLst/>
          </a:prstGeom>
          <a:noFill/>
        </p:spPr>
        <p:txBody>
          <a:bodyPr wrap="square">
            <a:spAutoFit/>
          </a:bodyPr>
          <a:lstStyle/>
          <a:p>
            <a:r>
              <a:rPr lang="en-US" altLang="zh-CN" sz="1800" dirty="0">
                <a:latin typeface="微软雅黑" panose="020B0503020204020204" pitchFamily="34" charset="-122"/>
                <a:ea typeface="微软雅黑" panose="020B0503020204020204" pitchFamily="34" charset="-122"/>
              </a:rPr>
              <a:t>2.CASVE</a:t>
            </a:r>
            <a:r>
              <a:rPr lang="zh-CN" altLang="en-US" sz="1800" dirty="0">
                <a:latin typeface="微软雅黑" panose="020B0503020204020204" pitchFamily="34" charset="-122"/>
                <a:ea typeface="微软雅黑" panose="020B0503020204020204" pitchFamily="34" charset="-122"/>
              </a:rPr>
              <a:t>循环</a:t>
            </a:r>
            <a:endParaRPr lang="zh-CN" altLang="en-US" sz="1800" dirty="0">
              <a:latin typeface="微软雅黑" panose="020B0503020204020204" pitchFamily="34" charset="-122"/>
              <a:ea typeface="微软雅黑" panose="020B0503020204020204" pitchFamily="34" charset="-122"/>
            </a:endParaRPr>
          </a:p>
        </p:txBody>
      </p:sp>
      <p:sp>
        <p:nvSpPr>
          <p:cNvPr id="10" name="文本框 9"/>
          <p:cNvSpPr txBox="1"/>
          <p:nvPr/>
        </p:nvSpPr>
        <p:spPr>
          <a:xfrm>
            <a:off x="468153" y="886156"/>
            <a:ext cx="3924436" cy="368300"/>
          </a:xfrm>
          <a:prstGeom prst="rect">
            <a:avLst/>
          </a:prstGeom>
          <a:noFill/>
        </p:spPr>
        <p:txBody>
          <a:bodyPr wrap="square" rtlCol="0">
            <a:spAutoFit/>
          </a:bodyPr>
          <a:lstStyle/>
          <a:p>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二</a:t>
            </a:r>
            <a:r>
              <a:rPr lang="en-US" altLang="zh-CN" sz="1800" b="1" dirty="0">
                <a:latin typeface="微软雅黑" panose="020B0503020204020204" pitchFamily="34" charset="-122"/>
                <a:ea typeface="微软雅黑" panose="020B0503020204020204" pitchFamily="34" charset="-122"/>
              </a:rPr>
              <a:t>) </a:t>
            </a:r>
            <a:r>
              <a:rPr lang="zh-CN" altLang="en-US" sz="1800" b="1" dirty="0">
                <a:latin typeface="微软雅黑" panose="020B0503020204020204" pitchFamily="34" charset="-122"/>
                <a:ea typeface="微软雅黑" panose="020B0503020204020204" pitchFamily="34" charset="-122"/>
              </a:rPr>
              <a:t>认知信息加工过程理论</a:t>
            </a:r>
            <a:endParaRPr lang="zh-CN" altLang="en-US" sz="1800" b="1" dirty="0">
              <a:latin typeface="微软雅黑" panose="020B0503020204020204" pitchFamily="34" charset="-122"/>
              <a:ea typeface="微软雅黑" panose="020B0503020204020204" pitchFamily="34" charset="-122"/>
            </a:endParaRPr>
          </a:p>
        </p:txBody>
      </p:sp>
      <p:sp>
        <p:nvSpPr>
          <p:cNvPr id="11" name="等腰三角形 10"/>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2" name="文本框 1"/>
          <p:cNvSpPr txBox="1"/>
          <p:nvPr/>
        </p:nvSpPr>
        <p:spPr>
          <a:xfrm>
            <a:off x="1764229" y="124221"/>
            <a:ext cx="5184576" cy="461665"/>
          </a:xfrm>
          <a:prstGeom prst="rect">
            <a:avLst/>
          </a:prstGeom>
          <a:noFill/>
        </p:spPr>
        <p:txBody>
          <a:bodyPr wrap="square" rtlCol="0">
            <a:spAutoFit/>
          </a:bodyPr>
          <a:p>
            <a:r>
              <a:rPr lang="zh-CN" altLang="en-US" sz="2400" b="1" dirty="0">
                <a:latin typeface="微软雅黑" panose="020B0503020204020204" pitchFamily="34" charset="-122"/>
                <a:ea typeface="微软雅黑" panose="020B0503020204020204" pitchFamily="34" charset="-122"/>
              </a:rPr>
              <a:t>二、有代表性的职业决策理论与模型</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540346" y="1348013"/>
            <a:ext cx="8511108" cy="1815882"/>
          </a:xfrm>
          <a:prstGeom prst="rect">
            <a:avLst/>
          </a:prstGeom>
          <a:noFill/>
        </p:spPr>
        <p:txBody>
          <a:bodyPr wrap="square">
            <a:spAutoFit/>
          </a:bodyPr>
          <a:lstStyle/>
          <a:p>
            <a:r>
              <a:rPr lang="en-US" altLang="zh-CN" sz="1600" dirty="0"/>
              <a:t>   CIP</a:t>
            </a:r>
            <a:r>
              <a:rPr lang="zh-CN" altLang="en-US" sz="1600" dirty="0"/>
              <a:t>认为可以通过教给个体必要的职业与生活规划技能而帮助其成为足智多谋和有责任心的职业问题解决者和职业决策者。有效的问题解决所必需的知识和技能可以被看作一个按等级排列的金字塔，如图所示。</a:t>
            </a:r>
            <a:endParaRPr lang="en-US" altLang="zh-CN" sz="1600" dirty="0"/>
          </a:p>
          <a:p>
            <a:r>
              <a:rPr lang="en-US" altLang="zh-CN" sz="1600" dirty="0"/>
              <a:t>   </a:t>
            </a:r>
            <a:r>
              <a:rPr lang="zh-CN" altLang="en-US" sz="1600" dirty="0"/>
              <a:t>两种基本的知识领域</a:t>
            </a:r>
            <a:r>
              <a:rPr lang="en-US" altLang="zh-CN" sz="1600" dirty="0"/>
              <a:t>——</a:t>
            </a:r>
            <a:r>
              <a:rPr lang="zh-CN" altLang="en-US" sz="1600" dirty="0">
                <a:solidFill>
                  <a:schemeClr val="accent1"/>
                </a:solidFill>
              </a:rPr>
              <a:t>自我知识和职业知识，构成了这个金字塔的底部</a:t>
            </a:r>
            <a:r>
              <a:rPr lang="zh-CN" altLang="en-US" sz="1600" dirty="0"/>
              <a:t>。金字塔的</a:t>
            </a:r>
            <a:r>
              <a:rPr lang="zh-CN" altLang="en-US" sz="1600" dirty="0">
                <a:solidFill>
                  <a:schemeClr val="accent2"/>
                </a:solidFill>
              </a:rPr>
              <a:t>第二层是决策技能领域</a:t>
            </a:r>
            <a:r>
              <a:rPr lang="zh-CN" altLang="en-US" sz="1600" dirty="0"/>
              <a:t>，包括了从问题识别到执行决定的程序性知识。拥有大量有关自己和职业选择方面的信息或知识，并且知道如何在决策情境中使用这些信息是很重要的，但这还不足以有效地解决生涯问题。</a:t>
            </a:r>
            <a:r>
              <a:rPr lang="zh-CN" altLang="en-US" sz="1600" dirty="0">
                <a:solidFill>
                  <a:schemeClr val="accent1"/>
                </a:solidFill>
              </a:rPr>
              <a:t>缺失的部分就是元认知技能，即金字塔顶部的内容</a:t>
            </a:r>
            <a:r>
              <a:rPr lang="zh-CN" altLang="en-US" sz="1600" dirty="0"/>
              <a:t>。</a:t>
            </a:r>
            <a:endParaRPr lang="en-US" altLang="zh-CN" sz="1400" dirty="0">
              <a:latin typeface="楷体" panose="02010609060101010101" pitchFamily="2" charset="-122"/>
              <a:ea typeface="楷体" panose="02010609060101010101" pitchFamily="2" charset="-122"/>
            </a:endParaRPr>
          </a:p>
        </p:txBody>
      </p:sp>
      <p:sp>
        <p:nvSpPr>
          <p:cNvPr id="8" name="文本框 7"/>
          <p:cNvSpPr txBox="1"/>
          <p:nvPr/>
        </p:nvSpPr>
        <p:spPr>
          <a:xfrm>
            <a:off x="756531" y="959742"/>
            <a:ext cx="2880320" cy="368300"/>
          </a:xfrm>
          <a:prstGeom prst="rect">
            <a:avLst/>
          </a:prstGeom>
          <a:noFill/>
        </p:spPr>
        <p:txBody>
          <a:bodyPr wrap="square">
            <a:spAutoFit/>
          </a:bodyPr>
          <a:lstStyle/>
          <a:p>
            <a:r>
              <a:rPr lang="en-US" altLang="zh-CN" sz="1800" b="1" dirty="0">
                <a:latin typeface="楷体" panose="02010609060101010101" pitchFamily="2" charset="-122"/>
                <a:cs typeface="楷体" panose="02010609060101010101" pitchFamily="2" charset="-122"/>
              </a:rPr>
              <a:t>1.</a:t>
            </a:r>
            <a:r>
              <a:rPr lang="zh-CN" altLang="en-US" sz="1800" b="1" dirty="0">
                <a:latin typeface="楷体" panose="02010609060101010101" pitchFamily="2" charset="-122"/>
                <a:cs typeface="楷体" panose="02010609060101010101" pitchFamily="2" charset="-122"/>
              </a:rPr>
              <a:t>认知信息加工金字塔</a:t>
            </a:r>
            <a:endParaRPr lang="zh-CN" altLang="en-US" sz="1800" b="1" dirty="0">
              <a:latin typeface="楷体" panose="02010609060101010101" pitchFamily="2" charset="-122"/>
              <a:cs typeface="楷体" panose="02010609060101010101" pitchFamily="2" charset="-122"/>
            </a:endParaRPr>
          </a:p>
        </p:txBody>
      </p:sp>
      <p:pic>
        <p:nvPicPr>
          <p:cNvPr id="3" name="图片 2"/>
          <p:cNvPicPr>
            <a:picLocks noChangeAspect="1"/>
          </p:cNvPicPr>
          <p:nvPr/>
        </p:nvPicPr>
        <p:blipFill rotWithShape="1">
          <a:blip r:embed="rId1">
            <a:extLst>
              <a:ext uri="{28A0092B-C50C-407E-A947-70E740481C1C}">
                <a14:useLocalDpi xmlns:a14="http://schemas.microsoft.com/office/drawing/2010/main" val="0"/>
              </a:ext>
            </a:extLst>
          </a:blip>
          <a:srcRect l="31041" t="29006" r="31041" b="55599"/>
          <a:stretch>
            <a:fillRect/>
          </a:stretch>
        </p:blipFill>
        <p:spPr>
          <a:xfrm>
            <a:off x="2700968" y="3220830"/>
            <a:ext cx="3384376" cy="1861406"/>
          </a:xfrm>
          <a:prstGeom prst="rect">
            <a:avLst/>
          </a:prstGeom>
          <a:ln w="38100" cap="sq">
            <a:solidFill>
              <a:srgbClr val="000000"/>
            </a:solidFill>
            <a:prstDash val="solid"/>
            <a:miter lim="800000"/>
            <a:headEnd/>
            <a:tailEnd/>
          </a:ln>
          <a:effectLst>
            <a:outerShdw blurRad="50800" dist="38100" dir="2700000" algn="tl" rotWithShape="0">
              <a:srgbClr val="000000">
                <a:alpha val="43000"/>
              </a:srgbClr>
            </a:outerShdw>
          </a:effectLst>
        </p:spPr>
      </p:pic>
      <p:sp>
        <p:nvSpPr>
          <p:cNvPr id="9" name="文本框 8"/>
          <p:cNvSpPr txBox="1"/>
          <p:nvPr/>
        </p:nvSpPr>
        <p:spPr>
          <a:xfrm>
            <a:off x="756443" y="570561"/>
            <a:ext cx="3924436" cy="368300"/>
          </a:xfrm>
          <a:prstGeom prst="rect">
            <a:avLst/>
          </a:prstGeom>
          <a:noFill/>
        </p:spPr>
        <p:txBody>
          <a:bodyPr wrap="square" rtlCol="0">
            <a:spAutoFit/>
          </a:bodyPr>
          <a:lstStyle/>
          <a:p>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二</a:t>
            </a:r>
            <a:r>
              <a:rPr lang="en-US" altLang="zh-CN" sz="1800" b="1" dirty="0">
                <a:latin typeface="微软雅黑" panose="020B0503020204020204" pitchFamily="34" charset="-122"/>
                <a:ea typeface="微软雅黑" panose="020B0503020204020204" pitchFamily="34" charset="-122"/>
              </a:rPr>
              <a:t>) </a:t>
            </a:r>
            <a:r>
              <a:rPr lang="zh-CN" altLang="en-US" sz="1800" b="1" dirty="0">
                <a:latin typeface="微软雅黑" panose="020B0503020204020204" pitchFamily="34" charset="-122"/>
                <a:ea typeface="微软雅黑" panose="020B0503020204020204" pitchFamily="34" charset="-122"/>
              </a:rPr>
              <a:t>认知信息加工过程理论</a:t>
            </a:r>
            <a:endParaRPr lang="zh-CN" altLang="en-US" sz="18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2" name="文本框 1"/>
          <p:cNvSpPr txBox="1"/>
          <p:nvPr/>
        </p:nvSpPr>
        <p:spPr>
          <a:xfrm>
            <a:off x="1764229" y="51831"/>
            <a:ext cx="5184576" cy="461665"/>
          </a:xfrm>
          <a:prstGeom prst="rect">
            <a:avLst/>
          </a:prstGeom>
          <a:noFill/>
        </p:spPr>
        <p:txBody>
          <a:bodyPr wrap="square" rtlCol="0">
            <a:spAutoFit/>
          </a:bodyPr>
          <a:p>
            <a:r>
              <a:rPr lang="zh-CN" altLang="en-US" sz="2400" b="1" dirty="0">
                <a:latin typeface="微软雅黑" panose="020B0503020204020204" pitchFamily="34" charset="-122"/>
                <a:ea typeface="微软雅黑" panose="020B0503020204020204" pitchFamily="34" charset="-122"/>
              </a:rPr>
              <a:t>二、有代表性的职业决策理论与模型</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randombar(horizontal)">
                                      <p:cBhvr>
                                        <p:cTn id="14"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395345" y="1718853"/>
            <a:ext cx="8511108" cy="3046988"/>
          </a:xfrm>
          <a:prstGeom prst="rect">
            <a:avLst/>
          </a:prstGeom>
          <a:noFill/>
        </p:spPr>
        <p:txBody>
          <a:bodyPr wrap="square">
            <a:spAutoFit/>
          </a:bodyPr>
          <a:lstStyle/>
          <a:p>
            <a:r>
              <a:rPr lang="zh-CN" altLang="en-US" sz="1600" dirty="0"/>
              <a:t>           在综合阶段，个体一般需要先扩大然后缩小在职业决策中考虑的就业决定。扩大就业选择有两个方法：一是将曾经考虑过的行业、职业和职位列在一张表上，二是使用各种信息资源来帮助个体产生各种选择。缩小是指保留有助于缩小现存状态和理想状态之间的差距的职位。在评估阶段，个体需要根据综合阶段缩小后的少数几个就业选择进行顺序排列，逐一判断这些职位能不能满足自己的需要，然后选择接受合适的职位。如果这些选择都无法满足自己的需要，个体可以继续搜索潜在的、更合适的就业机会。在执行阶段，个体不得不采取行动落实自己的选择，首先要申请这个职位</a:t>
            </a:r>
            <a:r>
              <a:rPr lang="en-US" altLang="zh-CN" sz="1600" dirty="0"/>
              <a:t>(</a:t>
            </a:r>
            <a:r>
              <a:rPr lang="zh-CN" altLang="en-US" sz="1600" dirty="0"/>
              <a:t>写简历、求职信，掌握面试技巧等</a:t>
            </a:r>
            <a:r>
              <a:rPr lang="en-US" altLang="zh-CN" sz="1600" dirty="0"/>
              <a:t>)</a:t>
            </a:r>
            <a:r>
              <a:rPr lang="zh-CN" altLang="en-US" sz="1600" dirty="0"/>
              <a:t>，然后接受这个职位。最后然后再回到沟通阶段，这时个体需要检查内部和外部线索，看看最初的就业差距是否已经被成功消除。如果线索表明问题依然存在，就要回到分析阶段，以更好地理解差距，再发展出另一个选择列表。</a:t>
            </a:r>
            <a:endParaRPr lang="en-US" altLang="zh-CN" sz="1600" dirty="0"/>
          </a:p>
          <a:p>
            <a:r>
              <a:rPr lang="en-US" altLang="zh-CN" sz="1600" dirty="0"/>
              <a:t>             CASVE</a:t>
            </a:r>
            <a:r>
              <a:rPr lang="zh-CN" altLang="en-US" sz="1600" dirty="0"/>
              <a:t>循环法是目前职业决策中最常用的方法之一。深入了解</a:t>
            </a:r>
            <a:r>
              <a:rPr lang="en-US" altLang="zh-CN" sz="1600" dirty="0"/>
              <a:t>CASVE</a:t>
            </a:r>
            <a:r>
              <a:rPr lang="zh-CN" altLang="en-US" sz="1600" dirty="0"/>
              <a:t>循环法有助于大学生做出正确的决策。</a:t>
            </a:r>
            <a:endParaRPr lang="en-US" altLang="zh-CN" sz="1400" dirty="0">
              <a:latin typeface="楷体" panose="02010609060101010101" pitchFamily="2" charset="-122"/>
              <a:ea typeface="楷体" panose="02010609060101010101" pitchFamily="2" charset="-122"/>
            </a:endParaRPr>
          </a:p>
        </p:txBody>
      </p:sp>
      <p:sp>
        <p:nvSpPr>
          <p:cNvPr id="9" name="等腰三角形 8"/>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2" name="文本框 1"/>
          <p:cNvSpPr txBox="1"/>
          <p:nvPr/>
        </p:nvSpPr>
        <p:spPr>
          <a:xfrm>
            <a:off x="540306" y="1250672"/>
            <a:ext cx="1764196" cy="368300"/>
          </a:xfrm>
          <a:prstGeom prst="rect">
            <a:avLst/>
          </a:prstGeom>
          <a:noFill/>
        </p:spPr>
        <p:txBody>
          <a:bodyPr wrap="square">
            <a:spAutoFit/>
          </a:bodyPr>
          <a:p>
            <a:r>
              <a:rPr lang="en-US" altLang="zh-CN" sz="1800" dirty="0">
                <a:latin typeface="微软雅黑" panose="020B0503020204020204" pitchFamily="34" charset="-122"/>
                <a:ea typeface="微软雅黑" panose="020B0503020204020204" pitchFamily="34" charset="-122"/>
              </a:rPr>
              <a:t>2.CASVE</a:t>
            </a:r>
            <a:r>
              <a:rPr lang="zh-CN" altLang="en-US" sz="1800" dirty="0">
                <a:latin typeface="微软雅黑" panose="020B0503020204020204" pitchFamily="34" charset="-122"/>
                <a:ea typeface="微软雅黑" panose="020B0503020204020204" pitchFamily="34" charset="-122"/>
              </a:rPr>
              <a:t>循环</a:t>
            </a:r>
            <a:endParaRPr lang="zh-CN" altLang="en-US" sz="1800" dirty="0">
              <a:latin typeface="微软雅黑" panose="020B0503020204020204" pitchFamily="34" charset="-122"/>
              <a:ea typeface="微软雅黑" panose="020B0503020204020204" pitchFamily="34" charset="-122"/>
            </a:endParaRPr>
          </a:p>
        </p:txBody>
      </p:sp>
      <p:sp>
        <p:nvSpPr>
          <p:cNvPr id="10" name="文本框 9"/>
          <p:cNvSpPr txBox="1"/>
          <p:nvPr/>
        </p:nvSpPr>
        <p:spPr>
          <a:xfrm>
            <a:off x="468153" y="782651"/>
            <a:ext cx="3924436" cy="368300"/>
          </a:xfrm>
          <a:prstGeom prst="rect">
            <a:avLst/>
          </a:prstGeom>
          <a:noFill/>
        </p:spPr>
        <p:txBody>
          <a:bodyPr wrap="square" rtlCol="0">
            <a:spAutoFit/>
          </a:bodyPr>
          <a:p>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二</a:t>
            </a:r>
            <a:r>
              <a:rPr lang="en-US" altLang="zh-CN" sz="1800" b="1" dirty="0">
                <a:latin typeface="微软雅黑" panose="020B0503020204020204" pitchFamily="34" charset="-122"/>
                <a:ea typeface="微软雅黑" panose="020B0503020204020204" pitchFamily="34" charset="-122"/>
              </a:rPr>
              <a:t>) </a:t>
            </a:r>
            <a:r>
              <a:rPr lang="zh-CN" altLang="en-US" sz="1800" b="1" dirty="0">
                <a:latin typeface="微软雅黑" panose="020B0503020204020204" pitchFamily="34" charset="-122"/>
                <a:ea typeface="微软雅黑" panose="020B0503020204020204" pitchFamily="34" charset="-122"/>
              </a:rPr>
              <a:t>认知信息加工过程理论</a:t>
            </a:r>
            <a:endParaRPr lang="zh-CN" altLang="en-US" sz="1800" b="1" dirty="0">
              <a:latin typeface="微软雅黑" panose="020B0503020204020204" pitchFamily="34" charset="-122"/>
              <a:ea typeface="微软雅黑" panose="020B0503020204020204" pitchFamily="34" charset="-122"/>
            </a:endParaRPr>
          </a:p>
        </p:txBody>
      </p:sp>
      <p:sp>
        <p:nvSpPr>
          <p:cNvPr id="3" name="文本框 2"/>
          <p:cNvSpPr txBox="1"/>
          <p:nvPr/>
        </p:nvSpPr>
        <p:spPr>
          <a:xfrm>
            <a:off x="1764229" y="124221"/>
            <a:ext cx="5184576" cy="461665"/>
          </a:xfrm>
          <a:prstGeom prst="rect">
            <a:avLst/>
          </a:prstGeom>
          <a:noFill/>
        </p:spPr>
        <p:txBody>
          <a:bodyPr wrap="square" rtlCol="0">
            <a:spAutoFit/>
          </a:bodyPr>
          <a:p>
            <a:r>
              <a:rPr lang="zh-CN" altLang="en-US" sz="2400" b="1" dirty="0">
                <a:latin typeface="微软雅黑" panose="020B0503020204020204" pitchFamily="34" charset="-122"/>
                <a:ea typeface="微软雅黑" panose="020B0503020204020204" pitchFamily="34" charset="-122"/>
              </a:rPr>
              <a:t>二、有代表性的职业决策理论与模型</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9" name="等腰三角形 8"/>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2" name="文本框 1"/>
          <p:cNvSpPr txBox="1"/>
          <p:nvPr/>
        </p:nvSpPr>
        <p:spPr>
          <a:xfrm>
            <a:off x="540306" y="1250672"/>
            <a:ext cx="1764196" cy="368300"/>
          </a:xfrm>
          <a:prstGeom prst="rect">
            <a:avLst/>
          </a:prstGeom>
          <a:noFill/>
        </p:spPr>
        <p:txBody>
          <a:bodyPr wrap="square">
            <a:spAutoFit/>
          </a:bodyPr>
          <a:p>
            <a:r>
              <a:rPr lang="en-US" altLang="zh-CN" sz="1800" dirty="0">
                <a:latin typeface="微软雅黑" panose="020B0503020204020204" pitchFamily="34" charset="-122"/>
                <a:ea typeface="微软雅黑" panose="020B0503020204020204" pitchFamily="34" charset="-122"/>
              </a:rPr>
              <a:t>2.CASVE</a:t>
            </a:r>
            <a:r>
              <a:rPr lang="zh-CN" altLang="en-US" sz="1800" dirty="0">
                <a:latin typeface="微软雅黑" panose="020B0503020204020204" pitchFamily="34" charset="-122"/>
                <a:ea typeface="微软雅黑" panose="020B0503020204020204" pitchFamily="34" charset="-122"/>
              </a:rPr>
              <a:t>循环</a:t>
            </a:r>
            <a:endParaRPr lang="zh-CN" altLang="en-US" sz="1800" dirty="0">
              <a:latin typeface="微软雅黑" panose="020B0503020204020204" pitchFamily="34" charset="-122"/>
              <a:ea typeface="微软雅黑" panose="020B0503020204020204" pitchFamily="34" charset="-122"/>
            </a:endParaRPr>
          </a:p>
        </p:txBody>
      </p:sp>
      <p:sp>
        <p:nvSpPr>
          <p:cNvPr id="10" name="文本框 9"/>
          <p:cNvSpPr txBox="1"/>
          <p:nvPr/>
        </p:nvSpPr>
        <p:spPr>
          <a:xfrm>
            <a:off x="468153" y="782651"/>
            <a:ext cx="3924436" cy="368300"/>
          </a:xfrm>
          <a:prstGeom prst="rect">
            <a:avLst/>
          </a:prstGeom>
          <a:noFill/>
        </p:spPr>
        <p:txBody>
          <a:bodyPr wrap="square" rtlCol="0">
            <a:spAutoFit/>
          </a:bodyPr>
          <a:p>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二</a:t>
            </a:r>
            <a:r>
              <a:rPr lang="en-US" altLang="zh-CN" sz="1800" b="1" dirty="0">
                <a:latin typeface="微软雅黑" panose="020B0503020204020204" pitchFamily="34" charset="-122"/>
                <a:ea typeface="微软雅黑" panose="020B0503020204020204" pitchFamily="34" charset="-122"/>
              </a:rPr>
              <a:t>) </a:t>
            </a:r>
            <a:r>
              <a:rPr lang="zh-CN" altLang="en-US" sz="1800" b="1" dirty="0">
                <a:latin typeface="微软雅黑" panose="020B0503020204020204" pitchFamily="34" charset="-122"/>
                <a:ea typeface="微软雅黑" panose="020B0503020204020204" pitchFamily="34" charset="-122"/>
              </a:rPr>
              <a:t>认知信息加工过程理论</a:t>
            </a:r>
            <a:endParaRPr lang="zh-CN" altLang="en-US" sz="1800" b="1" dirty="0">
              <a:latin typeface="微软雅黑" panose="020B0503020204020204" pitchFamily="34" charset="-122"/>
              <a:ea typeface="微软雅黑" panose="020B0503020204020204" pitchFamily="34" charset="-122"/>
            </a:endParaRPr>
          </a:p>
        </p:txBody>
      </p:sp>
      <p:sp>
        <p:nvSpPr>
          <p:cNvPr id="3" name="文本框 2"/>
          <p:cNvSpPr txBox="1"/>
          <p:nvPr/>
        </p:nvSpPr>
        <p:spPr>
          <a:xfrm>
            <a:off x="1764229" y="124221"/>
            <a:ext cx="5184576" cy="461665"/>
          </a:xfrm>
          <a:prstGeom prst="rect">
            <a:avLst/>
          </a:prstGeom>
          <a:noFill/>
        </p:spPr>
        <p:txBody>
          <a:bodyPr wrap="square" rtlCol="0">
            <a:spAutoFit/>
          </a:bodyPr>
          <a:p>
            <a:r>
              <a:rPr lang="zh-CN" altLang="en-US" sz="2400" b="1" dirty="0">
                <a:latin typeface="微软雅黑" panose="020B0503020204020204" pitchFamily="34" charset="-122"/>
                <a:ea typeface="微软雅黑" panose="020B0503020204020204" pitchFamily="34" charset="-122"/>
              </a:rPr>
              <a:t>二、有代表性的职业决策理论与模型</a:t>
            </a:r>
            <a:endParaRPr lang="zh-CN" altLang="en-US" sz="2400" b="1" dirty="0">
              <a:latin typeface="微软雅黑" panose="020B0503020204020204" pitchFamily="34" charset="-122"/>
              <a:ea typeface="微软雅黑" panose="020B0503020204020204" pitchFamily="34" charset="-122"/>
            </a:endParaRPr>
          </a:p>
        </p:txBody>
      </p:sp>
      <p:pic>
        <p:nvPicPr>
          <p:cNvPr id="5" name="图片 4"/>
          <p:cNvPicPr>
            <a:picLocks noChangeAspect="1"/>
          </p:cNvPicPr>
          <p:nvPr/>
        </p:nvPicPr>
        <p:blipFill>
          <a:blip r:embed="rId1"/>
          <a:stretch>
            <a:fillRect/>
          </a:stretch>
        </p:blipFill>
        <p:spPr>
          <a:xfrm>
            <a:off x="2124075" y="1852295"/>
            <a:ext cx="5071110" cy="309499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396330" y="1132494"/>
            <a:ext cx="8511108" cy="3743461"/>
          </a:xfrm>
          <a:prstGeom prst="rect">
            <a:avLst/>
          </a:prstGeom>
          <a:noFill/>
        </p:spPr>
        <p:txBody>
          <a:bodyPr wrap="square">
            <a:spAutoFit/>
          </a:bodyPr>
          <a:lstStyle/>
          <a:p>
            <a:pPr>
              <a:lnSpc>
                <a:spcPct val="150000"/>
              </a:lnSpc>
            </a:pPr>
            <a:r>
              <a:rPr lang="zh-CN" altLang="en-US" sz="1600" dirty="0"/>
              <a:t>克鲁姆伯尔茨吸取经典决策理论和班杜拉的社会学习理论的精华，提出了职业决策的社会学习理论。他以社会学习的观点来解释人类职业生涯选择的行为，特别强调社会因素和学习经验对职业生涯选择的影响。</a:t>
            </a:r>
            <a:endParaRPr lang="en-US" altLang="zh-CN" sz="1600" dirty="0"/>
          </a:p>
          <a:p>
            <a:pPr>
              <a:lnSpc>
                <a:spcPct val="150000"/>
              </a:lnSpc>
            </a:pPr>
            <a:r>
              <a:rPr lang="zh-CN" altLang="en-US" sz="1600" dirty="0"/>
              <a:t>克鲁姆伯尔茨认为有四类因素会影响到一个人的职业生涯决定，这就是</a:t>
            </a:r>
            <a:r>
              <a:rPr lang="zh-CN" altLang="en-US" sz="1600" dirty="0">
                <a:solidFill>
                  <a:schemeClr val="accent2"/>
                </a:solidFill>
              </a:rPr>
              <a:t>遗传天赋</a:t>
            </a:r>
            <a:r>
              <a:rPr lang="zh-CN" altLang="en-US" sz="1600" dirty="0"/>
              <a:t>、</a:t>
            </a:r>
            <a:r>
              <a:rPr lang="zh-CN" altLang="en-US" sz="1600" dirty="0">
                <a:solidFill>
                  <a:schemeClr val="accent1"/>
                </a:solidFill>
              </a:rPr>
              <a:t>环境</a:t>
            </a:r>
            <a:r>
              <a:rPr lang="zh-CN" altLang="en-US" sz="1600" dirty="0"/>
              <a:t>、</a:t>
            </a:r>
            <a:r>
              <a:rPr lang="zh-CN" altLang="en-US" sz="1600" dirty="0">
                <a:solidFill>
                  <a:schemeClr val="accent2"/>
                </a:solidFill>
              </a:rPr>
              <a:t>学习经验</a:t>
            </a:r>
            <a:r>
              <a:rPr lang="zh-CN" altLang="en-US" sz="1600" dirty="0"/>
              <a:t>以及</a:t>
            </a:r>
            <a:r>
              <a:rPr lang="zh-CN" altLang="en-US" sz="1600" dirty="0">
                <a:solidFill>
                  <a:schemeClr val="accent1"/>
                </a:solidFill>
              </a:rPr>
              <a:t>任务进行技巧</a:t>
            </a:r>
            <a:r>
              <a:rPr lang="zh-CN" altLang="en-US" sz="1600" dirty="0"/>
              <a:t>。</a:t>
            </a:r>
            <a:endParaRPr lang="en-US" altLang="zh-CN" sz="1600" dirty="0"/>
          </a:p>
          <a:p>
            <a:pPr>
              <a:lnSpc>
                <a:spcPct val="150000"/>
              </a:lnSpc>
            </a:pPr>
            <a:r>
              <a:rPr lang="zh-CN" altLang="en-US" sz="1600" dirty="0"/>
              <a:t>其中，环境包括社会因素、教育条件和职业条件，而任务进行技巧是通过遗传天赋、环境以及不同学习经验的交互影响而形成的，包括目标设定、价值澄清、确认选择方案以及职业信息的获得等。按照社会学习理论的观点，上述这四类因素不断地交互作用，形成个体对自己的能力、兴趣、价值观的推论，个体对世界的推论和任务进行技巧。而个体的行为是综合以前所有的学习经验、自我与世界的推论以及具备的各种能力的结果。</a:t>
            </a:r>
            <a:endParaRPr lang="en-US" altLang="zh-CN" sz="1600" dirty="0"/>
          </a:p>
        </p:txBody>
      </p:sp>
      <p:sp>
        <p:nvSpPr>
          <p:cNvPr id="7" name="文本框 6"/>
          <p:cNvSpPr txBox="1"/>
          <p:nvPr/>
        </p:nvSpPr>
        <p:spPr>
          <a:xfrm>
            <a:off x="540613" y="844651"/>
            <a:ext cx="2574286" cy="368300"/>
          </a:xfrm>
          <a:prstGeom prst="rect">
            <a:avLst/>
          </a:prstGeom>
          <a:noFill/>
        </p:spPr>
        <p:txBody>
          <a:bodyPr wrap="square" rtlCol="0">
            <a:spAutoFit/>
          </a:bodyPr>
          <a:lstStyle/>
          <a:p>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三</a:t>
            </a:r>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社会学习理论</a:t>
            </a:r>
            <a:endParaRPr lang="zh-CN" altLang="en-US" sz="1800" b="1" dirty="0">
              <a:latin typeface="微软雅黑" panose="020B0503020204020204" pitchFamily="34" charset="-122"/>
              <a:ea typeface="微软雅黑" panose="020B0503020204020204" pitchFamily="34" charset="-122"/>
            </a:endParaRPr>
          </a:p>
        </p:txBody>
      </p:sp>
      <p:sp>
        <p:nvSpPr>
          <p:cNvPr id="8" name="等腰三角形 7"/>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3" name="文本框 2"/>
          <p:cNvSpPr txBox="1"/>
          <p:nvPr/>
        </p:nvSpPr>
        <p:spPr>
          <a:xfrm>
            <a:off x="1764229" y="124221"/>
            <a:ext cx="5184576" cy="461665"/>
          </a:xfrm>
          <a:prstGeom prst="rect">
            <a:avLst/>
          </a:prstGeom>
          <a:noFill/>
        </p:spPr>
        <p:txBody>
          <a:bodyPr wrap="square" rtlCol="0">
            <a:spAutoFit/>
          </a:bodyPr>
          <a:p>
            <a:r>
              <a:rPr lang="zh-CN" altLang="en-US" sz="2400" b="1" dirty="0">
                <a:latin typeface="微软雅黑" panose="020B0503020204020204" pitchFamily="34" charset="-122"/>
                <a:ea typeface="微软雅黑" panose="020B0503020204020204" pitchFamily="34" charset="-122"/>
              </a:rPr>
              <a:t>二、有代表性的职业决策理论与模型</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317240" y="1077904"/>
            <a:ext cx="8511108" cy="2989280"/>
          </a:xfrm>
          <a:prstGeom prst="rect">
            <a:avLst/>
          </a:prstGeom>
          <a:noFill/>
        </p:spPr>
        <p:txBody>
          <a:bodyPr wrap="square">
            <a:spAutoFit/>
          </a:bodyPr>
          <a:lstStyle/>
          <a:p>
            <a:pPr>
              <a:lnSpc>
                <a:spcPct val="150000"/>
              </a:lnSpc>
            </a:pPr>
            <a:r>
              <a:rPr lang="zh-CN" altLang="en-US" sz="1600" dirty="0"/>
              <a:t>     基于对环境影响作用的重视，社会学习理论把职业决策看作一个终身的过程，认为职业决策不只是发生在人生中的某一阶段，而是由从出生到退休连续不断的各种事件与任务进行技巧所决定的。它把职业决策分为</a:t>
            </a:r>
            <a:r>
              <a:rPr lang="zh-CN" altLang="en-US" sz="1600" dirty="0">
                <a:solidFill>
                  <a:schemeClr val="accent1"/>
                </a:solidFill>
              </a:rPr>
              <a:t>界定问题</a:t>
            </a:r>
            <a:r>
              <a:rPr lang="zh-CN" altLang="en-US" sz="1600" dirty="0"/>
              <a:t>、</a:t>
            </a:r>
            <a:r>
              <a:rPr lang="zh-CN" altLang="en-US" sz="1600" dirty="0">
                <a:solidFill>
                  <a:schemeClr val="accent2"/>
                </a:solidFill>
              </a:rPr>
              <a:t>设立行动目标</a:t>
            </a:r>
            <a:r>
              <a:rPr lang="zh-CN" altLang="en-US" sz="1600" dirty="0"/>
              <a:t>、</a:t>
            </a:r>
            <a:r>
              <a:rPr lang="zh-CN" altLang="en-US" sz="1600" dirty="0">
                <a:solidFill>
                  <a:schemeClr val="accent1"/>
                </a:solidFill>
              </a:rPr>
              <a:t>澄清价值</a:t>
            </a:r>
            <a:r>
              <a:rPr lang="zh-CN" altLang="en-US" sz="1600" dirty="0"/>
              <a:t>、</a:t>
            </a:r>
            <a:r>
              <a:rPr lang="zh-CN" altLang="en-US" sz="1600" dirty="0">
                <a:solidFill>
                  <a:schemeClr val="accent2"/>
                </a:solidFill>
              </a:rPr>
              <a:t>认同替换</a:t>
            </a:r>
            <a:r>
              <a:rPr lang="zh-CN" altLang="en-US" sz="1600" dirty="0"/>
              <a:t>、</a:t>
            </a:r>
            <a:r>
              <a:rPr lang="zh-CN" altLang="en-US" sz="1600" dirty="0">
                <a:solidFill>
                  <a:schemeClr val="accent1"/>
                </a:solidFill>
              </a:rPr>
              <a:t>发现可能的结果</a:t>
            </a:r>
            <a:r>
              <a:rPr lang="zh-CN" altLang="en-US" sz="1600" dirty="0"/>
              <a:t>、</a:t>
            </a:r>
            <a:r>
              <a:rPr lang="zh-CN" altLang="en-US" sz="1600" dirty="0">
                <a:solidFill>
                  <a:schemeClr val="accent2"/>
                </a:solidFill>
              </a:rPr>
              <a:t>系统地消除可选项</a:t>
            </a:r>
            <a:r>
              <a:rPr lang="zh-CN" altLang="en-US" sz="1600" dirty="0"/>
              <a:t>和</a:t>
            </a:r>
            <a:r>
              <a:rPr lang="zh-CN" altLang="en-US" sz="1600" dirty="0">
                <a:solidFill>
                  <a:schemeClr val="accent1"/>
                </a:solidFill>
              </a:rPr>
              <a:t>开始行动</a:t>
            </a:r>
            <a:r>
              <a:rPr lang="zh-CN" altLang="en-US" sz="1600" dirty="0"/>
              <a:t>七个步骤。同时，该理论认为职业生涯的选择是一种相互的历程，这种选择不仅反映个人自主的选择结果，也反映社会所提供的就业机会与要求。</a:t>
            </a:r>
            <a:endParaRPr lang="en-US" altLang="zh-CN" sz="1600" dirty="0"/>
          </a:p>
          <a:p>
            <a:pPr>
              <a:lnSpc>
                <a:spcPct val="150000"/>
              </a:lnSpc>
            </a:pPr>
            <a:r>
              <a:rPr lang="zh-CN" altLang="en-US" sz="1600" dirty="0"/>
              <a:t>因而，我们必须在教育与职业生涯辅导中重视职业生涯决定技巧的作用。</a:t>
            </a:r>
            <a:endParaRPr lang="en-US" altLang="zh-CN" sz="1600" dirty="0"/>
          </a:p>
          <a:p>
            <a:pPr>
              <a:lnSpc>
                <a:spcPct val="150000"/>
              </a:lnSpc>
            </a:pPr>
            <a:r>
              <a:rPr lang="en-US" altLang="zh-CN" sz="1600" dirty="0"/>
              <a:t>   </a:t>
            </a:r>
            <a:r>
              <a:rPr lang="zh-CN" altLang="en-US" sz="1600" b="1" u="sng" dirty="0"/>
              <a:t>综上所述，可以发现，克鲁姆伯尔茨模式既是描述性的，也是解释性的，因为它既描述了职业决策的过程，也解释了影响职业决策的因素。</a:t>
            </a:r>
            <a:endParaRPr lang="en-US" altLang="zh-CN" sz="1400" b="1" u="sng" dirty="0">
              <a:latin typeface="楷体" panose="02010609060101010101" pitchFamily="2" charset="-122"/>
              <a:ea typeface="楷体" panose="02010609060101010101" pitchFamily="2" charset="-122"/>
            </a:endParaRPr>
          </a:p>
        </p:txBody>
      </p:sp>
      <p:sp>
        <p:nvSpPr>
          <p:cNvPr id="7" name="文本框 6"/>
          <p:cNvSpPr txBox="1"/>
          <p:nvPr/>
        </p:nvSpPr>
        <p:spPr>
          <a:xfrm>
            <a:off x="468223" y="700506"/>
            <a:ext cx="2574286" cy="368300"/>
          </a:xfrm>
          <a:prstGeom prst="rect">
            <a:avLst/>
          </a:prstGeom>
          <a:noFill/>
        </p:spPr>
        <p:txBody>
          <a:bodyPr wrap="square" rtlCol="0">
            <a:spAutoFit/>
          </a:bodyPr>
          <a:lstStyle/>
          <a:p>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三</a:t>
            </a:r>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社会学习理论</a:t>
            </a:r>
            <a:endParaRPr lang="zh-CN" altLang="en-US" sz="1800" b="1" dirty="0">
              <a:latin typeface="微软雅黑" panose="020B0503020204020204" pitchFamily="34" charset="-122"/>
              <a:ea typeface="微软雅黑" panose="020B0503020204020204" pitchFamily="34" charset="-122"/>
            </a:endParaRPr>
          </a:p>
        </p:txBody>
      </p:sp>
      <p:sp>
        <p:nvSpPr>
          <p:cNvPr id="8" name="等腰三角形 7"/>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3" name="文本框 2"/>
          <p:cNvSpPr txBox="1"/>
          <p:nvPr/>
        </p:nvSpPr>
        <p:spPr>
          <a:xfrm>
            <a:off x="1764229" y="124221"/>
            <a:ext cx="5184576" cy="461665"/>
          </a:xfrm>
          <a:prstGeom prst="rect">
            <a:avLst/>
          </a:prstGeom>
          <a:noFill/>
        </p:spPr>
        <p:txBody>
          <a:bodyPr wrap="square" rtlCol="0">
            <a:spAutoFit/>
          </a:bodyPr>
          <a:p>
            <a:r>
              <a:rPr lang="zh-CN" altLang="en-US" sz="2400" b="1" dirty="0">
                <a:latin typeface="微软雅黑" panose="020B0503020204020204" pitchFamily="34" charset="-122"/>
                <a:ea typeface="微软雅黑" panose="020B0503020204020204" pitchFamily="34" charset="-122"/>
              </a:rPr>
              <a:t>二、有代表性的职业决策理论与模型</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324322" y="1132384"/>
            <a:ext cx="8568952" cy="3004797"/>
          </a:xfrm>
          <a:prstGeom prst="rect">
            <a:avLst/>
          </a:prstGeom>
          <a:noFill/>
        </p:spPr>
        <p:txBody>
          <a:bodyPr wrap="square">
            <a:spAutoFit/>
          </a:bodyPr>
          <a:lstStyle/>
          <a:p>
            <a:pPr>
              <a:lnSpc>
                <a:spcPct val="150000"/>
              </a:lnSpc>
            </a:pPr>
            <a:r>
              <a:rPr lang="en-US" altLang="zh-CN" sz="1600" dirty="0"/>
              <a:t>     PIC</a:t>
            </a:r>
            <a:r>
              <a:rPr lang="zh-CN" altLang="en-US" sz="1600" dirty="0"/>
              <a:t>模型提出于</a:t>
            </a:r>
            <a:r>
              <a:rPr lang="en-US" altLang="zh-CN" sz="1600" dirty="0"/>
              <a:t>20</a:t>
            </a:r>
            <a:r>
              <a:rPr lang="zh-CN" altLang="en-US" sz="1600" dirty="0"/>
              <a:t>世纪</a:t>
            </a:r>
            <a:r>
              <a:rPr lang="en-US" altLang="zh-CN" sz="1600" dirty="0"/>
              <a:t>80</a:t>
            </a:r>
            <a:r>
              <a:rPr lang="zh-CN" altLang="en-US" sz="1600" dirty="0"/>
              <a:t>年代末期，后来盖蒂等人对这一模型进行了矫正和修改，最终形成完善的</a:t>
            </a:r>
            <a:r>
              <a:rPr lang="en-US" altLang="zh-CN" sz="1600" dirty="0"/>
              <a:t>PIC</a:t>
            </a:r>
            <a:r>
              <a:rPr lang="zh-CN" altLang="en-US" sz="1600" dirty="0"/>
              <a:t>模型。</a:t>
            </a:r>
            <a:endParaRPr lang="en-US" altLang="zh-CN" sz="1600" dirty="0"/>
          </a:p>
          <a:p>
            <a:pPr>
              <a:lnSpc>
                <a:spcPct val="150000"/>
              </a:lnSpc>
            </a:pPr>
            <a:r>
              <a:rPr lang="en-US" altLang="zh-CN" sz="1600" dirty="0"/>
              <a:t>    </a:t>
            </a:r>
            <a:r>
              <a:rPr lang="en-US" altLang="zh-CN" sz="1600" b="1" dirty="0"/>
              <a:t>PIC</a:t>
            </a:r>
            <a:r>
              <a:rPr lang="zh-CN" altLang="en-US" sz="1600" b="1" dirty="0"/>
              <a:t>模型的理论基础是方面排除理论，是一种在决策方案之间做出选择的方法。根据该理论的观点，决策方案的选择通常都是多属性的。</a:t>
            </a:r>
            <a:r>
              <a:rPr lang="zh-CN" altLang="en-US" sz="1600" dirty="0"/>
              <a:t>根据方面排除理论的要求，决策者在选择过程的每一阶段，要挑选出某一属性或某一方面，根据其重要性对之做出评价，对不符合决策要求的属性应予以排除，即不在以后的比较选择中加以考虑。</a:t>
            </a:r>
            <a:endParaRPr lang="en-US" altLang="zh-CN" sz="1600" dirty="0"/>
          </a:p>
          <a:p>
            <a:pPr>
              <a:lnSpc>
                <a:spcPct val="150000"/>
              </a:lnSpc>
            </a:pPr>
            <a:r>
              <a:rPr lang="en-US" altLang="zh-CN" sz="1600" dirty="0"/>
              <a:t>   PIC</a:t>
            </a:r>
            <a:r>
              <a:rPr lang="zh-CN" altLang="en-US" sz="1600" dirty="0"/>
              <a:t>模型根据不同的目的、过程和结果将职业决策过程分解成三个主要的阶段。</a:t>
            </a:r>
            <a:r>
              <a:rPr lang="zh-CN" altLang="en-US" sz="1600" dirty="0">
                <a:solidFill>
                  <a:schemeClr val="accent2"/>
                </a:solidFill>
              </a:rPr>
              <a:t>排除阶段</a:t>
            </a:r>
            <a:r>
              <a:rPr lang="zh-CN" altLang="en-US" sz="1600" dirty="0"/>
              <a:t>、</a:t>
            </a:r>
            <a:r>
              <a:rPr lang="zh-CN" altLang="en-US" sz="1600" dirty="0">
                <a:solidFill>
                  <a:schemeClr val="accent1"/>
                </a:solidFill>
              </a:rPr>
              <a:t>深度探索阶段</a:t>
            </a:r>
            <a:r>
              <a:rPr lang="zh-CN" altLang="en-US" sz="1600" dirty="0"/>
              <a:t>、</a:t>
            </a:r>
            <a:r>
              <a:rPr lang="zh-CN" altLang="en-US" sz="1600" dirty="0">
                <a:solidFill>
                  <a:schemeClr val="accent2"/>
                </a:solidFill>
              </a:rPr>
              <a:t>选择阶段</a:t>
            </a:r>
            <a:r>
              <a:rPr lang="zh-CN" altLang="en-US" sz="1600" dirty="0"/>
              <a:t>。</a:t>
            </a:r>
            <a:endParaRPr lang="en-US" altLang="zh-CN" sz="1600" dirty="0"/>
          </a:p>
        </p:txBody>
      </p:sp>
      <p:sp>
        <p:nvSpPr>
          <p:cNvPr id="7" name="文本框 6"/>
          <p:cNvSpPr txBox="1"/>
          <p:nvPr/>
        </p:nvSpPr>
        <p:spPr>
          <a:xfrm>
            <a:off x="540330" y="772449"/>
            <a:ext cx="1899211" cy="398780"/>
          </a:xfrm>
          <a:prstGeom prst="rect">
            <a:avLst/>
          </a:prstGeom>
          <a:noFill/>
        </p:spPr>
        <p:txBody>
          <a:bodyPr wrap="square" rtlCol="0">
            <a:spAutoFit/>
          </a:bodyPr>
          <a:lstStyle/>
          <a:p>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四</a:t>
            </a:r>
            <a:r>
              <a:rPr lang="en-US" altLang="zh-CN" sz="2000" b="1" dirty="0">
                <a:latin typeface="微软雅黑" panose="020B0503020204020204" pitchFamily="34" charset="-122"/>
                <a:ea typeface="微软雅黑" panose="020B0503020204020204" pitchFamily="34" charset="-122"/>
              </a:rPr>
              <a:t>)PIC</a:t>
            </a:r>
            <a:r>
              <a:rPr lang="zh-CN" altLang="en-US" sz="2000" b="1" dirty="0">
                <a:latin typeface="微软雅黑" panose="020B0503020204020204" pitchFamily="34" charset="-122"/>
                <a:ea typeface="微软雅黑" panose="020B0503020204020204" pitchFamily="34" charset="-122"/>
              </a:rPr>
              <a:t>模型</a:t>
            </a:r>
            <a:endParaRPr lang="zh-CN" altLang="en-US" sz="2000" b="1" dirty="0">
              <a:latin typeface="微软雅黑" panose="020B0503020204020204" pitchFamily="34" charset="-122"/>
              <a:ea typeface="微软雅黑" panose="020B0503020204020204" pitchFamily="34" charset="-122"/>
            </a:endParaRPr>
          </a:p>
        </p:txBody>
      </p:sp>
      <p:sp>
        <p:nvSpPr>
          <p:cNvPr id="8" name="等腰三角形 7"/>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3" name="文本框 2"/>
          <p:cNvSpPr txBox="1"/>
          <p:nvPr/>
        </p:nvSpPr>
        <p:spPr>
          <a:xfrm>
            <a:off x="1764229" y="124221"/>
            <a:ext cx="5184576" cy="461665"/>
          </a:xfrm>
          <a:prstGeom prst="rect">
            <a:avLst/>
          </a:prstGeom>
          <a:noFill/>
        </p:spPr>
        <p:txBody>
          <a:bodyPr wrap="square" rtlCol="0">
            <a:spAutoFit/>
          </a:bodyPr>
          <a:p>
            <a:r>
              <a:rPr lang="zh-CN" altLang="en-US" sz="2400" b="1" dirty="0">
                <a:latin typeface="微软雅黑" panose="020B0503020204020204" pitchFamily="34" charset="-122"/>
                <a:ea typeface="微软雅黑" panose="020B0503020204020204" pitchFamily="34" charset="-122"/>
              </a:rPr>
              <a:t>二、有代表性的职业决策理论与模型</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396330" y="1204392"/>
            <a:ext cx="8352928" cy="1511952"/>
          </a:xfrm>
          <a:prstGeom prst="rect">
            <a:avLst/>
          </a:prstGeom>
          <a:noFill/>
        </p:spPr>
        <p:txBody>
          <a:bodyPr wrap="square">
            <a:spAutoFit/>
          </a:bodyPr>
          <a:lstStyle/>
          <a:p>
            <a:pPr>
              <a:lnSpc>
                <a:spcPct val="150000"/>
              </a:lnSpc>
            </a:pPr>
            <a:r>
              <a:rPr lang="zh-CN" altLang="en-US" sz="1600" dirty="0"/>
              <a:t>尽管</a:t>
            </a:r>
            <a:r>
              <a:rPr lang="en-US" altLang="zh-CN" sz="1600" dirty="0"/>
              <a:t>PIC</a:t>
            </a:r>
            <a:r>
              <a:rPr lang="zh-CN" altLang="en-US" sz="1600" dirty="0"/>
              <a:t>模型作为规范性的职业决策模型有很多优点，但是必须承认该模型存在一定弊端，即纯粹从认知的观点出发来处理职业决策过程，忽略了职业决策过程中的情感因素。</a:t>
            </a:r>
            <a:endParaRPr lang="en-US" altLang="zh-CN" sz="1600" dirty="0"/>
          </a:p>
          <a:p>
            <a:pPr>
              <a:lnSpc>
                <a:spcPct val="150000"/>
              </a:lnSpc>
            </a:pPr>
            <a:r>
              <a:rPr lang="zh-CN" altLang="en-US" sz="1600" dirty="0"/>
              <a:t>大量的研究已经表明，情感对决策有着很大影响。情感不仅对职业决策前的准备状态有影响，而且对职业决策过程中的每个阶段也都会产生影响。</a:t>
            </a:r>
            <a:endParaRPr lang="en-US" altLang="zh-CN" sz="1400" dirty="0">
              <a:latin typeface="楷体" panose="02010609060101010101" pitchFamily="2" charset="-122"/>
              <a:ea typeface="楷体" panose="02010609060101010101" pitchFamily="2" charset="-122"/>
            </a:endParaRPr>
          </a:p>
        </p:txBody>
      </p:sp>
      <p:sp>
        <p:nvSpPr>
          <p:cNvPr id="7" name="文本框 6"/>
          <p:cNvSpPr txBox="1"/>
          <p:nvPr/>
        </p:nvSpPr>
        <p:spPr>
          <a:xfrm>
            <a:off x="540311" y="772225"/>
            <a:ext cx="2520280" cy="368300"/>
          </a:xfrm>
          <a:prstGeom prst="rect">
            <a:avLst/>
          </a:prstGeom>
          <a:noFill/>
        </p:spPr>
        <p:txBody>
          <a:bodyPr wrap="square" rtlCol="0">
            <a:spAutoFit/>
          </a:bodyPr>
          <a:lstStyle/>
          <a:p>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四</a:t>
            </a:r>
            <a:r>
              <a:rPr lang="en-US" altLang="zh-CN" sz="1800" b="1" dirty="0">
                <a:latin typeface="微软雅黑" panose="020B0503020204020204" pitchFamily="34" charset="-122"/>
                <a:ea typeface="微软雅黑" panose="020B0503020204020204" pitchFamily="34" charset="-122"/>
              </a:rPr>
              <a:t>)PIC</a:t>
            </a:r>
            <a:r>
              <a:rPr lang="zh-CN" altLang="en-US" sz="1800" b="1" dirty="0">
                <a:latin typeface="微软雅黑" panose="020B0503020204020204" pitchFamily="34" charset="-122"/>
                <a:ea typeface="微软雅黑" panose="020B0503020204020204" pitchFamily="34" charset="-122"/>
              </a:rPr>
              <a:t>模型弊端</a:t>
            </a:r>
            <a:endParaRPr lang="zh-CN" altLang="en-US" sz="1800" b="1" dirty="0">
              <a:latin typeface="微软雅黑" panose="020B0503020204020204" pitchFamily="34" charset="-122"/>
              <a:ea typeface="微软雅黑" panose="020B0503020204020204" pitchFamily="34" charset="-122"/>
            </a:endParaRPr>
          </a:p>
        </p:txBody>
      </p:sp>
      <p:sp>
        <p:nvSpPr>
          <p:cNvPr id="8" name="等腰三角形 7"/>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3" name="文本框 2"/>
          <p:cNvSpPr txBox="1"/>
          <p:nvPr/>
        </p:nvSpPr>
        <p:spPr>
          <a:xfrm>
            <a:off x="1764229" y="124221"/>
            <a:ext cx="5184576" cy="461665"/>
          </a:xfrm>
          <a:prstGeom prst="rect">
            <a:avLst/>
          </a:prstGeom>
          <a:noFill/>
        </p:spPr>
        <p:txBody>
          <a:bodyPr wrap="square" rtlCol="0">
            <a:spAutoFit/>
          </a:bodyPr>
          <a:p>
            <a:r>
              <a:rPr lang="zh-CN" altLang="en-US" sz="2400" b="1" dirty="0">
                <a:latin typeface="微软雅黑" panose="020B0503020204020204" pitchFamily="34" charset="-122"/>
                <a:ea typeface="微软雅黑" panose="020B0503020204020204" pitchFamily="34" charset="-122"/>
              </a:rPr>
              <a:t>二、有代表性的职业决策理论与模型</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z="1000" smtClean="0"/>
            </a:fld>
            <a:endParaRPr lang="zh-CN" altLang="en-US" sz="1000"/>
          </a:p>
        </p:txBody>
      </p:sp>
      <p:sp>
        <p:nvSpPr>
          <p:cNvPr id="7" name="PA-A000320150714E26PPSH-4285"/>
          <p:cNvSpPr/>
          <p:nvPr>
            <p:custDataLst>
              <p:tags r:id="rId1"/>
            </p:custDataLst>
          </p:nvPr>
        </p:nvSpPr>
        <p:spPr bwMode="auto">
          <a:xfrm>
            <a:off x="184652" y="94858"/>
            <a:ext cx="359958" cy="347859"/>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chemeClr val="accent1">
              <a:lumMod val="75000"/>
            </a:schemeClr>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9pPr>
          </a:lstStyle>
          <a:p>
            <a:endParaRPr lang="zh-CN" altLang="en-US" sz="1800" dirty="0">
              <a:latin typeface="楷体" panose="02010609060101010101" pitchFamily="2" charset="-122"/>
            </a:endParaRPr>
          </a:p>
        </p:txBody>
      </p:sp>
      <p:sp>
        <p:nvSpPr>
          <p:cNvPr id="8" name="文本框 7"/>
          <p:cNvSpPr txBox="1"/>
          <p:nvPr/>
        </p:nvSpPr>
        <p:spPr>
          <a:xfrm>
            <a:off x="544610" y="39285"/>
            <a:ext cx="6911275" cy="460375"/>
          </a:xfrm>
          <a:prstGeom prst="rect">
            <a:avLst/>
          </a:prstGeom>
          <a:noFill/>
        </p:spPr>
        <p:txBody>
          <a:bodyPr wrap="square" rtlCol="0">
            <a:spAutoFit/>
          </a:bodyPr>
          <a:lstStyle/>
          <a:p>
            <a:r>
              <a:rPr lang="zh-CN" altLang="en-US" sz="2400" b="1" dirty="0">
                <a:solidFill>
                  <a:schemeClr val="accent1">
                    <a:lumMod val="75000"/>
                  </a:schemeClr>
                </a:solidFill>
                <a:latin typeface="微软雅黑" panose="020B0503020204020204" pitchFamily="34" charset="-122"/>
                <a:ea typeface="微软雅黑" panose="020B0503020204020204" pitchFamily="34" charset="-122"/>
              </a:rPr>
              <a:t>学习探究</a:t>
            </a:r>
            <a:endParaRPr lang="zh-CN" altLang="en-US" sz="2400" b="1" dirty="0">
              <a:solidFill>
                <a:schemeClr val="accent1">
                  <a:lumMod val="75000"/>
                </a:schemeClr>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988" y="556755"/>
            <a:ext cx="9143612" cy="0"/>
          </a:xfrm>
          <a:prstGeom prst="line">
            <a:avLst/>
          </a:prstGeom>
          <a:ln w="9525" cap="flat" cmpd="sng" algn="ctr">
            <a:solidFill>
              <a:srgbClr val="00B05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 name="文本框 3"/>
          <p:cNvSpPr txBox="1"/>
          <p:nvPr/>
        </p:nvSpPr>
        <p:spPr>
          <a:xfrm>
            <a:off x="3168455" y="2323748"/>
            <a:ext cx="4901769" cy="737235"/>
          </a:xfrm>
          <a:prstGeom prst="rect">
            <a:avLst/>
          </a:prstGeom>
          <a:noFill/>
        </p:spPr>
        <p:txBody>
          <a:bodyPr wrap="square" rtlCol="0">
            <a:spAutoFit/>
          </a:bodyPr>
          <a:p>
            <a:r>
              <a:rPr lang="zh-CN" altLang="en-US" sz="2100" b="1">
                <a:hlinkClick r:id="rId2" action="ppaction://hlinkfile"/>
              </a:rPr>
              <a:t>模块化教学设计中的《职业生涯规划》课程思政初探</a:t>
            </a:r>
            <a:endParaRPr lang="zh-CN" altLang="en-US" sz="2100" b="1"/>
          </a:p>
        </p:txBody>
      </p:sp>
      <p:pic>
        <p:nvPicPr>
          <p:cNvPr id="5" name="图片 4"/>
          <p:cNvPicPr>
            <a:picLocks noChangeAspect="1"/>
          </p:cNvPicPr>
          <p:nvPr/>
        </p:nvPicPr>
        <p:blipFill>
          <a:blip r:embed="rId3"/>
          <a:stretch>
            <a:fillRect/>
          </a:stretch>
        </p:blipFill>
        <p:spPr>
          <a:xfrm>
            <a:off x="252448" y="1422082"/>
            <a:ext cx="2636410" cy="2300607"/>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 name="Oval 20"/>
          <p:cNvSpPr/>
          <p:nvPr>
            <p:custDataLst>
              <p:tags r:id="rId1"/>
            </p:custDataLst>
          </p:nvPr>
        </p:nvSpPr>
        <p:spPr>
          <a:xfrm>
            <a:off x="719116" y="1210345"/>
            <a:ext cx="218527" cy="21852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2" name="Oval 21"/>
          <p:cNvSpPr/>
          <p:nvPr>
            <p:custDataLst>
              <p:tags r:id="rId2"/>
            </p:custDataLst>
          </p:nvPr>
        </p:nvSpPr>
        <p:spPr>
          <a:xfrm>
            <a:off x="714369" y="2486929"/>
            <a:ext cx="218527" cy="21852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3" name="Oval 22"/>
          <p:cNvSpPr/>
          <p:nvPr>
            <p:custDataLst>
              <p:tags r:id="rId3"/>
            </p:custDataLst>
          </p:nvPr>
        </p:nvSpPr>
        <p:spPr>
          <a:xfrm>
            <a:off x="719116" y="3572056"/>
            <a:ext cx="218527" cy="21852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custDataLst>
              <p:tags r:id="rId4"/>
            </p:custDataLst>
          </p:nvPr>
        </p:nvSpPr>
        <p:spPr>
          <a:xfrm>
            <a:off x="1188418" y="1080813"/>
            <a:ext cx="7272809" cy="706755"/>
          </a:xfrm>
          <a:prstGeom prst="rect">
            <a:avLst/>
          </a:prstGeom>
          <a:noFill/>
        </p:spPr>
        <p:txBody>
          <a:bodyPr wrap="square">
            <a:spAutoFit/>
          </a:bodyPr>
          <a:lstStyle/>
          <a:p>
            <a:r>
              <a:rPr lang="zh-CN" altLang="en-US" sz="2000" b="1" dirty="0">
                <a:solidFill>
                  <a:schemeClr val="accent6">
                    <a:lumMod val="75000"/>
                  </a:schemeClr>
                </a:solidFill>
              </a:rPr>
              <a:t>知识目标：</a:t>
            </a:r>
            <a:r>
              <a:rPr lang="zh-CN" altLang="en-US" sz="2000" b="1" dirty="0"/>
              <a:t>了解职业决策的概念、类型和影响因素，了解当前主流的职业决策理论与模型，了解职业生涯决策的方法与技巧。</a:t>
            </a:r>
            <a:endParaRPr lang="zh-CN" altLang="en-US" sz="2000" b="1" dirty="0">
              <a:latin typeface="楷体" panose="02010609060101010101" pitchFamily="2" charset="-122"/>
              <a:ea typeface="楷体" panose="02010609060101010101" pitchFamily="2" charset="-122"/>
            </a:endParaRPr>
          </a:p>
        </p:txBody>
      </p:sp>
      <p:sp>
        <p:nvSpPr>
          <p:cNvPr id="60" name="文本框 59"/>
          <p:cNvSpPr txBox="1"/>
          <p:nvPr>
            <p:custDataLst>
              <p:tags r:id="rId5"/>
            </p:custDataLst>
          </p:nvPr>
        </p:nvSpPr>
        <p:spPr>
          <a:xfrm>
            <a:off x="1188419" y="2395756"/>
            <a:ext cx="7272809" cy="707886"/>
          </a:xfrm>
          <a:prstGeom prst="rect">
            <a:avLst/>
          </a:prstGeom>
          <a:noFill/>
        </p:spPr>
        <p:txBody>
          <a:bodyPr wrap="square">
            <a:spAutoFit/>
          </a:bodyPr>
          <a:lstStyle/>
          <a:p>
            <a:r>
              <a:rPr lang="zh-CN" altLang="en-US" sz="2000" b="1" dirty="0">
                <a:solidFill>
                  <a:srgbClr val="00B0F0"/>
                </a:solidFill>
              </a:rPr>
              <a:t>技能目标：</a:t>
            </a:r>
            <a:r>
              <a:rPr lang="zh-CN" altLang="en-US" sz="2000" b="1" dirty="0"/>
              <a:t>将职业生涯决策理论与模型运用到自己的职业生涯决策中，并学会运用职业生涯决策的方法与技巧。</a:t>
            </a:r>
            <a:endParaRPr lang="zh-CN" altLang="en-US" sz="2000" b="1" dirty="0">
              <a:latin typeface="楷体" panose="02010609060101010101" pitchFamily="2" charset="-122"/>
              <a:ea typeface="楷体" panose="02010609060101010101" pitchFamily="2" charset="-122"/>
            </a:endParaRPr>
          </a:p>
        </p:txBody>
      </p:sp>
      <p:sp>
        <p:nvSpPr>
          <p:cNvPr id="61" name="文本框 60"/>
          <p:cNvSpPr txBox="1"/>
          <p:nvPr>
            <p:custDataLst>
              <p:tags r:id="rId6"/>
            </p:custDataLst>
          </p:nvPr>
        </p:nvSpPr>
        <p:spPr>
          <a:xfrm>
            <a:off x="1188418" y="3436640"/>
            <a:ext cx="7272809" cy="707886"/>
          </a:xfrm>
          <a:prstGeom prst="rect">
            <a:avLst/>
          </a:prstGeom>
          <a:noFill/>
        </p:spPr>
        <p:txBody>
          <a:bodyPr wrap="square">
            <a:spAutoFit/>
          </a:bodyPr>
          <a:lstStyle/>
          <a:p>
            <a:r>
              <a:rPr lang="zh-CN" altLang="en-US" sz="2000" b="1" dirty="0">
                <a:solidFill>
                  <a:srgbClr val="C00000"/>
                </a:solidFill>
              </a:rPr>
              <a:t>思政目标：</a:t>
            </a:r>
            <a:r>
              <a:rPr lang="zh-CN" altLang="en-US" sz="2000" b="1" dirty="0"/>
              <a:t>充分认识新时代职业决策的重要性，树立职业决策观念和意识，勇敢进行职业决策，培养自己独立性格。</a:t>
            </a:r>
            <a:endParaRPr lang="zh-CN" altLang="en-US" sz="2000" b="1" dirty="0">
              <a:latin typeface="楷体" panose="02010609060101010101" pitchFamily="2" charset="-122"/>
              <a:ea typeface="楷体" panose="02010609060101010101" pitchFamily="2" charset="-122"/>
            </a:endParaRPr>
          </a:p>
        </p:txBody>
      </p:sp>
      <p:sp>
        <p:nvSpPr>
          <p:cNvPr id="12" name="文本框 11"/>
          <p:cNvSpPr txBox="1"/>
          <p:nvPr/>
        </p:nvSpPr>
        <p:spPr>
          <a:xfrm>
            <a:off x="3528678" y="222965"/>
            <a:ext cx="1584176"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学习目标</a:t>
            </a:r>
            <a:endParaRPr lang="zh-CN" altLang="en-US" sz="2400" b="1" dirty="0">
              <a:latin typeface="微软雅黑" panose="020B0503020204020204" pitchFamily="34" charset="-122"/>
              <a:ea typeface="微软雅黑" panose="020B0503020204020204" pitchFamily="34" charset="-122"/>
            </a:endParaRPr>
          </a:p>
        </p:txBody>
      </p:sp>
      <p:sp>
        <p:nvSpPr>
          <p:cNvPr id="13" name="等腰三角形 12"/>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ppt_w</p:attrName>
                                        </p:attrNameLst>
                                      </p:cBhvr>
                                      <p:tavLst>
                                        <p:tav tm="0">
                                          <p:val>
                                            <p:fltVal val="0"/>
                                          </p:val>
                                        </p:tav>
                                        <p:tav tm="100000">
                                          <p:val>
                                            <p:strVal val="#ppt_w"/>
                                          </p:val>
                                        </p:tav>
                                      </p:tavLst>
                                    </p:anim>
                                    <p:anim calcmode="lin" valueType="num">
                                      <p:cBhvr>
                                        <p:cTn id="8" dur="500" fill="hold"/>
                                        <p:tgtEl>
                                          <p:spTgt spid="21"/>
                                        </p:tgtEl>
                                        <p:attrNameLst>
                                          <p:attrName>ppt_h</p:attrName>
                                        </p:attrNameLst>
                                      </p:cBhvr>
                                      <p:tavLst>
                                        <p:tav tm="0">
                                          <p:val>
                                            <p:fltVal val="0"/>
                                          </p:val>
                                        </p:tav>
                                        <p:tav tm="100000">
                                          <p:val>
                                            <p:strVal val="#ppt_h"/>
                                          </p:val>
                                        </p:tav>
                                      </p:tavLst>
                                    </p:anim>
                                    <p:animEffect transition="in" filter="fade">
                                      <p:cBhvr>
                                        <p:cTn id="9" dur="500"/>
                                        <p:tgtEl>
                                          <p:spTgt spid="21"/>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2"/>
                                        </p:tgtEl>
                                        <p:attrNameLst>
                                          <p:attrName>style.visibility</p:attrName>
                                        </p:attrNameLst>
                                      </p:cBhvr>
                                      <p:to>
                                        <p:strVal val="visible"/>
                                      </p:to>
                                    </p:set>
                                    <p:anim calcmode="lin" valueType="num">
                                      <p:cBhvr>
                                        <p:cTn id="13" dur="500" fill="hold"/>
                                        <p:tgtEl>
                                          <p:spTgt spid="22"/>
                                        </p:tgtEl>
                                        <p:attrNameLst>
                                          <p:attrName>ppt_w</p:attrName>
                                        </p:attrNameLst>
                                      </p:cBhvr>
                                      <p:tavLst>
                                        <p:tav tm="0">
                                          <p:val>
                                            <p:fltVal val="0"/>
                                          </p:val>
                                        </p:tav>
                                        <p:tav tm="100000">
                                          <p:val>
                                            <p:strVal val="#ppt_w"/>
                                          </p:val>
                                        </p:tav>
                                      </p:tavLst>
                                    </p:anim>
                                    <p:anim calcmode="lin" valueType="num">
                                      <p:cBhvr>
                                        <p:cTn id="14" dur="500" fill="hold"/>
                                        <p:tgtEl>
                                          <p:spTgt spid="22"/>
                                        </p:tgtEl>
                                        <p:attrNameLst>
                                          <p:attrName>ppt_h</p:attrName>
                                        </p:attrNameLst>
                                      </p:cBhvr>
                                      <p:tavLst>
                                        <p:tav tm="0">
                                          <p:val>
                                            <p:fltVal val="0"/>
                                          </p:val>
                                        </p:tav>
                                        <p:tav tm="100000">
                                          <p:val>
                                            <p:strVal val="#ppt_h"/>
                                          </p:val>
                                        </p:tav>
                                      </p:tavLst>
                                    </p:anim>
                                    <p:animEffect transition="in" filter="fade">
                                      <p:cBhvr>
                                        <p:cTn id="15" dur="500"/>
                                        <p:tgtEl>
                                          <p:spTgt spid="22"/>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cBhvr>
                                        <p:cTn id="19" dur="500" fill="hold"/>
                                        <p:tgtEl>
                                          <p:spTgt spid="23"/>
                                        </p:tgtEl>
                                        <p:attrNameLst>
                                          <p:attrName>ppt_w</p:attrName>
                                        </p:attrNameLst>
                                      </p:cBhvr>
                                      <p:tavLst>
                                        <p:tav tm="0">
                                          <p:val>
                                            <p:fltVal val="0"/>
                                          </p:val>
                                        </p:tav>
                                        <p:tav tm="100000">
                                          <p:val>
                                            <p:strVal val="#ppt_w"/>
                                          </p:val>
                                        </p:tav>
                                      </p:tavLst>
                                    </p:anim>
                                    <p:anim calcmode="lin" valueType="num">
                                      <p:cBhvr>
                                        <p:cTn id="20" dur="500" fill="hold"/>
                                        <p:tgtEl>
                                          <p:spTgt spid="23"/>
                                        </p:tgtEl>
                                        <p:attrNameLst>
                                          <p:attrName>ppt_h</p:attrName>
                                        </p:attrNameLst>
                                      </p:cBhvr>
                                      <p:tavLst>
                                        <p:tav tm="0">
                                          <p:val>
                                            <p:fltVal val="0"/>
                                          </p:val>
                                        </p:tav>
                                        <p:tav tm="100000">
                                          <p:val>
                                            <p:strVal val="#ppt_h"/>
                                          </p:val>
                                        </p:tav>
                                      </p:tavLst>
                                    </p:anim>
                                    <p:animEffect transition="in" filter="fade">
                                      <p:cBhvr>
                                        <p:cTn id="21" dur="500"/>
                                        <p:tgtEl>
                                          <p:spTgt spid="23"/>
                                        </p:tgtEl>
                                      </p:cBhvr>
                                    </p:animEffect>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59"/>
                                        </p:tgtEl>
                                        <p:attrNameLst>
                                          <p:attrName>style.visibility</p:attrName>
                                        </p:attrNameLst>
                                      </p:cBhvr>
                                      <p:to>
                                        <p:strVal val="visible"/>
                                      </p:to>
                                    </p:set>
                                    <p:animEffect transition="in" filter="fade">
                                      <p:cBhvr>
                                        <p:cTn id="26" dur="1000"/>
                                        <p:tgtEl>
                                          <p:spTgt spid="59"/>
                                        </p:tgtEl>
                                      </p:cBhvr>
                                    </p:animEffect>
                                    <p:anim calcmode="lin" valueType="num">
                                      <p:cBhvr>
                                        <p:cTn id="27" dur="1000" fill="hold"/>
                                        <p:tgtEl>
                                          <p:spTgt spid="59"/>
                                        </p:tgtEl>
                                        <p:attrNameLst>
                                          <p:attrName>ppt_x</p:attrName>
                                        </p:attrNameLst>
                                      </p:cBhvr>
                                      <p:tavLst>
                                        <p:tav tm="0">
                                          <p:val>
                                            <p:strVal val="#ppt_x"/>
                                          </p:val>
                                        </p:tav>
                                        <p:tav tm="100000">
                                          <p:val>
                                            <p:strVal val="#ppt_x"/>
                                          </p:val>
                                        </p:tav>
                                      </p:tavLst>
                                    </p:anim>
                                    <p:anim calcmode="lin" valueType="num">
                                      <p:cBhvr>
                                        <p:cTn id="28"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60">
                                            <p:txEl>
                                              <p:pRg st="0" end="0"/>
                                            </p:txEl>
                                          </p:spTgt>
                                        </p:tgtEl>
                                        <p:attrNameLst>
                                          <p:attrName>style.visibility</p:attrName>
                                        </p:attrNameLst>
                                      </p:cBhvr>
                                      <p:to>
                                        <p:strVal val="visible"/>
                                      </p:to>
                                    </p:set>
                                    <p:animEffect transition="in" filter="fade">
                                      <p:cBhvr>
                                        <p:cTn id="33" dur="1000"/>
                                        <p:tgtEl>
                                          <p:spTgt spid="60">
                                            <p:txEl>
                                              <p:pRg st="0" end="0"/>
                                            </p:txEl>
                                          </p:spTgt>
                                        </p:tgtEl>
                                      </p:cBhvr>
                                    </p:animEffect>
                                    <p:anim calcmode="lin" valueType="num">
                                      <p:cBhvr>
                                        <p:cTn id="34" dur="1000" fill="hold"/>
                                        <p:tgtEl>
                                          <p:spTgt spid="60">
                                            <p:txEl>
                                              <p:pRg st="0" end="0"/>
                                            </p:txEl>
                                          </p:spTgt>
                                        </p:tgtEl>
                                        <p:attrNameLst>
                                          <p:attrName>ppt_x</p:attrName>
                                        </p:attrNameLst>
                                      </p:cBhvr>
                                      <p:tavLst>
                                        <p:tav tm="0">
                                          <p:val>
                                            <p:strVal val="#ppt_x"/>
                                          </p:val>
                                        </p:tav>
                                        <p:tav tm="100000">
                                          <p:val>
                                            <p:strVal val="#ppt_x"/>
                                          </p:val>
                                        </p:tav>
                                      </p:tavLst>
                                    </p:anim>
                                    <p:anim calcmode="lin" valueType="num">
                                      <p:cBhvr>
                                        <p:cTn id="35" dur="1000" fill="hold"/>
                                        <p:tgtEl>
                                          <p:spTgt spid="60">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grpId="0" nodeType="clickEffect">
                                  <p:stCondLst>
                                    <p:cond delay="0"/>
                                  </p:stCondLst>
                                  <p:childTnLst>
                                    <p:set>
                                      <p:cBhvr>
                                        <p:cTn id="39" dur="1" fill="hold">
                                          <p:stCondLst>
                                            <p:cond delay="0"/>
                                          </p:stCondLst>
                                        </p:cTn>
                                        <p:tgtEl>
                                          <p:spTgt spid="61"/>
                                        </p:tgtEl>
                                        <p:attrNameLst>
                                          <p:attrName>style.visibility</p:attrName>
                                        </p:attrNameLst>
                                      </p:cBhvr>
                                      <p:to>
                                        <p:strVal val="visible"/>
                                      </p:to>
                                    </p:set>
                                    <p:animEffect transition="in" filter="fade">
                                      <p:cBhvr>
                                        <p:cTn id="40" dur="1000"/>
                                        <p:tgtEl>
                                          <p:spTgt spid="61"/>
                                        </p:tgtEl>
                                      </p:cBhvr>
                                    </p:animEffect>
                                    <p:anim calcmode="lin" valueType="num">
                                      <p:cBhvr>
                                        <p:cTn id="41" dur="1000" fill="hold"/>
                                        <p:tgtEl>
                                          <p:spTgt spid="61"/>
                                        </p:tgtEl>
                                        <p:attrNameLst>
                                          <p:attrName>ppt_x</p:attrName>
                                        </p:attrNameLst>
                                      </p:cBhvr>
                                      <p:tavLst>
                                        <p:tav tm="0">
                                          <p:val>
                                            <p:strVal val="#ppt_x"/>
                                          </p:val>
                                        </p:tav>
                                        <p:tav tm="100000">
                                          <p:val>
                                            <p:strVal val="#ppt_x"/>
                                          </p:val>
                                        </p:tav>
                                      </p:tavLst>
                                    </p:anim>
                                    <p:anim calcmode="lin" valueType="num">
                                      <p:cBhvr>
                                        <p:cTn id="42" dur="1000" fill="hold"/>
                                        <p:tgtEl>
                                          <p:spTgt spid="6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animBg="1"/>
      <p:bldP spid="59" grpId="0"/>
      <p:bldP spid="61"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a:stretch>
            <a:fillRect/>
          </a:stretch>
        </p:blipFill>
        <p:spPr>
          <a:xfrm>
            <a:off x="6887" y="0"/>
            <a:ext cx="9138701" cy="5145088"/>
          </a:xfrm>
          <a:prstGeom prst="rect">
            <a:avLst/>
          </a:prstGeom>
        </p:spPr>
      </p:pic>
      <p:sp>
        <p:nvSpPr>
          <p:cNvPr id="26" name="矩形 25"/>
          <p:cNvSpPr/>
          <p:nvPr/>
        </p:nvSpPr>
        <p:spPr>
          <a:xfrm>
            <a:off x="2628578" y="1915311"/>
            <a:ext cx="2808035" cy="954364"/>
          </a:xfrm>
          <a:prstGeom prst="rect">
            <a:avLst/>
          </a:prstGeom>
        </p:spPr>
        <p:txBody>
          <a:bodyPr wrap="square">
            <a:spAutoFit/>
          </a:bodyPr>
          <a:lstStyle/>
          <a:p>
            <a:r>
              <a:rPr lang="zh-CN" altLang="en-US" sz="2800" b="1" dirty="0">
                <a:solidFill>
                  <a:schemeClr val="bg1"/>
                </a:solidFill>
                <a:latin typeface="Arial" panose="020B0604020202020204" pitchFamily="34" charset="0"/>
                <a:ea typeface="微软雅黑" panose="020B0503020204020204" pitchFamily="34" charset="-122"/>
              </a:rPr>
              <a:t>职业决策的影响因素及困难</a:t>
            </a:r>
            <a:endParaRPr lang="zh-CN" altLang="en-US" sz="28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 name="椭圆 1"/>
          <p:cNvSpPr/>
          <p:nvPr/>
        </p:nvSpPr>
        <p:spPr>
          <a:xfrm>
            <a:off x="1116410" y="1708298"/>
            <a:ext cx="1368390" cy="136839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dirty="0">
                <a:solidFill>
                  <a:schemeClr val="accent1"/>
                </a:solidFill>
              </a:rPr>
              <a:t>03</a:t>
            </a:r>
            <a:endParaRPr lang="zh-CN" altLang="en-US" sz="4800" dirty="0">
              <a:solidFill>
                <a:schemeClr val="accent1"/>
              </a:solidFill>
            </a:endParaRPr>
          </a:p>
        </p:txBody>
      </p:sp>
      <p:sp>
        <p:nvSpPr>
          <p:cNvPr id="3" name="灯片编号占位符 2"/>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strVal val="#ppt_w+.3"/>
                                          </p:val>
                                        </p:tav>
                                        <p:tav tm="100000">
                                          <p:val>
                                            <p:strVal val="#ppt_w"/>
                                          </p:val>
                                        </p:tav>
                                      </p:tavLst>
                                    </p:anim>
                                    <p:anim calcmode="lin" valueType="num">
                                      <p:cBhvr>
                                        <p:cTn id="8" dur="1000" fill="hold"/>
                                        <p:tgtEl>
                                          <p:spTgt spid="6"/>
                                        </p:tgtEl>
                                        <p:attrNameLst>
                                          <p:attrName>ppt_h</p:attrName>
                                        </p:attrNameLst>
                                      </p:cBhvr>
                                      <p:tavLst>
                                        <p:tav tm="0">
                                          <p:val>
                                            <p:strVal val="#ppt_h"/>
                                          </p:val>
                                        </p:tav>
                                        <p:tav tm="100000">
                                          <p:val>
                                            <p:strVal val="#ppt_h"/>
                                          </p:val>
                                        </p:tav>
                                      </p:tavLst>
                                    </p:anim>
                                    <p:animEffect transition="in" filter="fade">
                                      <p:cBhvr>
                                        <p:cTn id="9" dur="10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8"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additive="base">
                                        <p:cTn id="14" dur="500" fill="hold"/>
                                        <p:tgtEl>
                                          <p:spTgt spid="2"/>
                                        </p:tgtEl>
                                        <p:attrNameLst>
                                          <p:attrName>ppt_x</p:attrName>
                                        </p:attrNameLst>
                                      </p:cBhvr>
                                      <p:tavLst>
                                        <p:tav tm="0">
                                          <p:val>
                                            <p:strVal val="0-#ppt_w/2"/>
                                          </p:val>
                                        </p:tav>
                                        <p:tav tm="100000">
                                          <p:val>
                                            <p:strVal val="#ppt_x"/>
                                          </p:val>
                                        </p:tav>
                                      </p:tavLst>
                                    </p:anim>
                                    <p:anim calcmode="lin" valueType="num">
                                      <p:cBhvr additive="base">
                                        <p:cTn id="15"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3" presetClass="entr" presetSubtype="32" fill="hold" grpId="0" nodeType="clickEffect">
                                  <p:stCondLst>
                                    <p:cond delay="0"/>
                                  </p:stCondLst>
                                  <p:childTnLst>
                                    <p:set>
                                      <p:cBhvr>
                                        <p:cTn id="19" dur="1" fill="hold">
                                          <p:stCondLst>
                                            <p:cond delay="0"/>
                                          </p:stCondLst>
                                        </p:cTn>
                                        <p:tgtEl>
                                          <p:spTgt spid="26"/>
                                        </p:tgtEl>
                                        <p:attrNameLst>
                                          <p:attrName>style.visibility</p:attrName>
                                        </p:attrNameLst>
                                      </p:cBhvr>
                                      <p:to>
                                        <p:strVal val="visible"/>
                                      </p:to>
                                    </p:set>
                                    <p:anim calcmode="lin" valueType="num">
                                      <p:cBhvr>
                                        <p:cTn id="20" dur="500" fill="hold"/>
                                        <p:tgtEl>
                                          <p:spTgt spid="26"/>
                                        </p:tgtEl>
                                        <p:attrNameLst>
                                          <p:attrName>ppt_w</p:attrName>
                                        </p:attrNameLst>
                                      </p:cBhvr>
                                      <p:tavLst>
                                        <p:tav tm="0">
                                          <p:val>
                                            <p:strVal val="4*#ppt_w"/>
                                          </p:val>
                                        </p:tav>
                                        <p:tav tm="100000">
                                          <p:val>
                                            <p:strVal val="#ppt_w"/>
                                          </p:val>
                                        </p:tav>
                                      </p:tavLst>
                                    </p:anim>
                                    <p:anim calcmode="lin" valueType="num">
                                      <p:cBhvr>
                                        <p:cTn id="21" dur="500" fill="hold"/>
                                        <p:tgtEl>
                                          <p:spTgt spid="26"/>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540346" y="2513970"/>
            <a:ext cx="8139398" cy="1604285"/>
          </a:xfrm>
          <a:prstGeom prst="rect">
            <a:avLst/>
          </a:prstGeom>
          <a:noFill/>
        </p:spPr>
        <p:txBody>
          <a:bodyPr wrap="square">
            <a:spAutoFit/>
          </a:bodyPr>
          <a:lstStyle/>
          <a:p>
            <a:pPr>
              <a:lnSpc>
                <a:spcPct val="150000"/>
              </a:lnSpc>
            </a:pPr>
            <a:r>
              <a:rPr lang="en-US" altLang="zh-CN" sz="2000" b="1" dirty="0">
                <a:solidFill>
                  <a:schemeClr val="accent2"/>
                </a:solidFill>
                <a:latin typeface="微软雅黑" panose="020B0503020204020204" pitchFamily="34" charset="-122"/>
                <a:ea typeface="微软雅黑" panose="020B0503020204020204" pitchFamily="34" charset="-122"/>
              </a:rPr>
              <a:t>2.</a:t>
            </a:r>
            <a:r>
              <a:rPr lang="zh-CN" altLang="en-US" sz="2000" b="1" dirty="0">
                <a:solidFill>
                  <a:schemeClr val="accent2"/>
                </a:solidFill>
                <a:latin typeface="微软雅黑" panose="020B0503020204020204" pitchFamily="34" charset="-122"/>
                <a:ea typeface="微软雅黑" panose="020B0503020204020204" pitchFamily="34" charset="-122"/>
              </a:rPr>
              <a:t>家庭因素</a:t>
            </a:r>
            <a:endParaRPr lang="en-US" altLang="zh-CN" sz="2000" b="1" dirty="0">
              <a:solidFill>
                <a:schemeClr val="accent2"/>
              </a:solidFill>
              <a:latin typeface="微软雅黑" panose="020B0503020204020204" pitchFamily="34" charset="-122"/>
              <a:ea typeface="微软雅黑" panose="020B0503020204020204" pitchFamily="34" charset="-122"/>
            </a:endParaRPr>
          </a:p>
          <a:p>
            <a:pPr>
              <a:lnSpc>
                <a:spcPct val="150000"/>
              </a:lnSpc>
            </a:pPr>
            <a:r>
              <a:rPr lang="zh-CN" altLang="en-US" sz="1600" dirty="0"/>
              <a:t>在中国，个人的职业决策常常受到家庭的深刻影响。一方面，子女必然会受到家庭职业传统的影响；另一方面，父母的价值观、态度、行为、人际关系等对子女的职业选择也有着直接或间接的影响。</a:t>
            </a:r>
            <a:endParaRPr lang="en-US" altLang="zh-CN" sz="1600" dirty="0">
              <a:latin typeface="楷体" panose="02010609060101010101" pitchFamily="2" charset="-122"/>
              <a:ea typeface="楷体" panose="02010609060101010101" pitchFamily="2" charset="-122"/>
            </a:endParaRPr>
          </a:p>
        </p:txBody>
      </p:sp>
      <p:sp>
        <p:nvSpPr>
          <p:cNvPr id="8" name="文本框 7"/>
          <p:cNvSpPr txBox="1"/>
          <p:nvPr/>
        </p:nvSpPr>
        <p:spPr>
          <a:xfrm>
            <a:off x="540346" y="1204847"/>
            <a:ext cx="8347423" cy="1246495"/>
          </a:xfrm>
          <a:prstGeom prst="rect">
            <a:avLst/>
          </a:prstGeom>
          <a:noFill/>
        </p:spPr>
        <p:txBody>
          <a:bodyPr wrap="square">
            <a:spAutoFit/>
          </a:bodyPr>
          <a:lstStyle/>
          <a:p>
            <a:pPr>
              <a:lnSpc>
                <a:spcPct val="150000"/>
              </a:lnSpc>
            </a:pPr>
            <a:r>
              <a:rPr lang="en-US" altLang="zh-CN" sz="2000" b="1" dirty="0">
                <a:solidFill>
                  <a:schemeClr val="accent1"/>
                </a:solidFill>
                <a:latin typeface="微软雅黑" panose="020B0503020204020204" pitchFamily="34" charset="-122"/>
                <a:ea typeface="微软雅黑" panose="020B0503020204020204" pitchFamily="34" charset="-122"/>
              </a:rPr>
              <a:t>1.</a:t>
            </a:r>
            <a:r>
              <a:rPr lang="zh-CN" altLang="en-US" sz="2000" b="1" dirty="0">
                <a:solidFill>
                  <a:schemeClr val="accent1"/>
                </a:solidFill>
                <a:latin typeface="微软雅黑" panose="020B0503020204020204" pitchFamily="34" charset="-122"/>
                <a:ea typeface="微软雅黑" panose="020B0503020204020204" pitchFamily="34" charset="-122"/>
              </a:rPr>
              <a:t>受教育程度</a:t>
            </a:r>
            <a:endParaRPr lang="en-US" altLang="zh-CN" sz="2000" b="1" dirty="0">
              <a:solidFill>
                <a:schemeClr val="accent1"/>
              </a:solidFill>
              <a:latin typeface="微软雅黑" panose="020B0503020204020204" pitchFamily="34" charset="-122"/>
              <a:ea typeface="微软雅黑" panose="020B0503020204020204" pitchFamily="34" charset="-122"/>
            </a:endParaRPr>
          </a:p>
          <a:p>
            <a:pPr>
              <a:lnSpc>
                <a:spcPct val="150000"/>
              </a:lnSpc>
            </a:pPr>
            <a:r>
              <a:rPr lang="zh-CN" altLang="en-US" sz="1600" dirty="0"/>
              <a:t>一个人的受教育程度与他的职业决策关系密切，因为受教育程度会对劳动者的知识结构、职业能力和职业价值观等产生重要影响，而这些恰恰是职业选择和决策的决定性因素。</a:t>
            </a:r>
            <a:endParaRPr lang="zh-CN" altLang="en-US" dirty="0">
              <a:latin typeface="微软雅黑" panose="020B0503020204020204" pitchFamily="34" charset="-122"/>
              <a:ea typeface="微软雅黑" panose="020B0503020204020204" pitchFamily="34" charset="-122"/>
            </a:endParaRPr>
          </a:p>
        </p:txBody>
      </p:sp>
      <p:sp>
        <p:nvSpPr>
          <p:cNvPr id="9" name="文本框 8"/>
          <p:cNvSpPr txBox="1"/>
          <p:nvPr/>
        </p:nvSpPr>
        <p:spPr>
          <a:xfrm>
            <a:off x="2484562" y="196280"/>
            <a:ext cx="3600400"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一、影响职业决策的因素</a:t>
            </a:r>
            <a:endParaRPr lang="zh-CN" altLang="en-US" sz="24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9"/>
                                        </p:tgtEl>
                                        <p:attrNameLst>
                                          <p:attrName>style.visibility</p:attrName>
                                        </p:attrNameLst>
                                      </p:cBhvr>
                                      <p:to>
                                        <p:strVal val="visible"/>
                                      </p:to>
                                    </p:set>
                                    <p:animEffect transition="in" filter="fade">
                                      <p:cBhvr>
                                        <p:cTn id="14" dur="1000"/>
                                        <p:tgtEl>
                                          <p:spTgt spid="59"/>
                                        </p:tgtEl>
                                      </p:cBhvr>
                                    </p:animEffect>
                                    <p:anim calcmode="lin" valueType="num">
                                      <p:cBhvr>
                                        <p:cTn id="15" dur="1000" fill="hold"/>
                                        <p:tgtEl>
                                          <p:spTgt spid="59"/>
                                        </p:tgtEl>
                                        <p:attrNameLst>
                                          <p:attrName>ppt_x</p:attrName>
                                        </p:attrNameLst>
                                      </p:cBhvr>
                                      <p:tavLst>
                                        <p:tav tm="0">
                                          <p:val>
                                            <p:strVal val="#ppt_x"/>
                                          </p:val>
                                        </p:tav>
                                        <p:tav tm="100000">
                                          <p:val>
                                            <p:strVal val="#ppt_x"/>
                                          </p:val>
                                        </p:tav>
                                      </p:tavLst>
                                    </p:anim>
                                    <p:anim calcmode="lin" valueType="num">
                                      <p:cBhvr>
                                        <p:cTn id="16"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8"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766035" y="2572544"/>
            <a:ext cx="7839208" cy="1234953"/>
          </a:xfrm>
          <a:prstGeom prst="rect">
            <a:avLst/>
          </a:prstGeom>
          <a:noFill/>
        </p:spPr>
        <p:txBody>
          <a:bodyPr wrap="square">
            <a:spAutoFit/>
          </a:bodyPr>
          <a:lstStyle/>
          <a:p>
            <a:pPr>
              <a:lnSpc>
                <a:spcPct val="150000"/>
              </a:lnSpc>
            </a:pPr>
            <a:r>
              <a:rPr lang="en-US" altLang="zh-CN" sz="2000" b="1" dirty="0">
                <a:solidFill>
                  <a:schemeClr val="accent2"/>
                </a:solidFill>
                <a:latin typeface="微软雅黑" panose="020B0503020204020204" pitchFamily="34" charset="-122"/>
                <a:ea typeface="微软雅黑" panose="020B0503020204020204" pitchFamily="34" charset="-122"/>
              </a:rPr>
              <a:t>4.</a:t>
            </a:r>
            <a:r>
              <a:rPr lang="zh-CN" altLang="en-US" sz="2000" b="1" dirty="0">
                <a:solidFill>
                  <a:schemeClr val="accent2"/>
                </a:solidFill>
                <a:latin typeface="微软雅黑" panose="020B0503020204020204" pitchFamily="34" charset="-122"/>
                <a:ea typeface="微软雅黑" panose="020B0503020204020204" pitchFamily="34" charset="-122"/>
              </a:rPr>
              <a:t>个性因素</a:t>
            </a:r>
            <a:endParaRPr lang="en-US" altLang="zh-CN" sz="2000" b="1" dirty="0">
              <a:solidFill>
                <a:schemeClr val="accent2"/>
              </a:solidFill>
              <a:latin typeface="微软雅黑" panose="020B0503020204020204" pitchFamily="34" charset="-122"/>
              <a:ea typeface="微软雅黑" panose="020B0503020204020204" pitchFamily="34" charset="-122"/>
            </a:endParaRPr>
          </a:p>
          <a:p>
            <a:pPr>
              <a:lnSpc>
                <a:spcPct val="150000"/>
              </a:lnSpc>
            </a:pPr>
            <a:r>
              <a:rPr lang="zh-CN" altLang="en-US" sz="1600" dirty="0"/>
              <a:t>个性因素是影响职业决策的关键因素，个性主要包括性格、气质、能力及能力倾向、价值观、态度等。不同性格、气质、能力的人适合不同种类的工作。</a:t>
            </a:r>
            <a:endParaRPr lang="en-US" altLang="zh-CN" sz="1400" dirty="0">
              <a:latin typeface="楷体" panose="02010609060101010101" pitchFamily="2" charset="-122"/>
              <a:ea typeface="楷体" panose="02010609060101010101" pitchFamily="2" charset="-122"/>
            </a:endParaRPr>
          </a:p>
        </p:txBody>
      </p:sp>
      <p:sp>
        <p:nvSpPr>
          <p:cNvPr id="8" name="文本框 7"/>
          <p:cNvSpPr txBox="1"/>
          <p:nvPr/>
        </p:nvSpPr>
        <p:spPr>
          <a:xfrm>
            <a:off x="766034" y="1177376"/>
            <a:ext cx="7551176" cy="1246495"/>
          </a:xfrm>
          <a:prstGeom prst="rect">
            <a:avLst/>
          </a:prstGeom>
          <a:noFill/>
        </p:spPr>
        <p:txBody>
          <a:bodyPr wrap="square">
            <a:spAutoFit/>
          </a:bodyPr>
          <a:lstStyle/>
          <a:p>
            <a:pPr>
              <a:lnSpc>
                <a:spcPct val="150000"/>
              </a:lnSpc>
            </a:pPr>
            <a:r>
              <a:rPr lang="en-US" altLang="zh-CN" sz="2000" b="1" dirty="0">
                <a:solidFill>
                  <a:schemeClr val="accent1"/>
                </a:solidFill>
                <a:latin typeface="微软雅黑" panose="020B0503020204020204" pitchFamily="34" charset="-122"/>
                <a:ea typeface="微软雅黑" panose="020B0503020204020204" pitchFamily="34" charset="-122"/>
              </a:rPr>
              <a:t>3.</a:t>
            </a:r>
            <a:r>
              <a:rPr lang="zh-CN" altLang="en-US" sz="2000" b="1" dirty="0">
                <a:solidFill>
                  <a:schemeClr val="accent1"/>
                </a:solidFill>
                <a:latin typeface="微软雅黑" panose="020B0503020204020204" pitchFamily="34" charset="-122"/>
                <a:ea typeface="微软雅黑" panose="020B0503020204020204" pitchFamily="34" charset="-122"/>
              </a:rPr>
              <a:t>职业因素</a:t>
            </a:r>
            <a:endParaRPr lang="en-US" altLang="zh-CN" sz="2000" b="1" dirty="0">
              <a:solidFill>
                <a:schemeClr val="accent1"/>
              </a:solidFill>
              <a:latin typeface="微软雅黑" panose="020B0503020204020204" pitchFamily="34" charset="-122"/>
              <a:ea typeface="微软雅黑" panose="020B0503020204020204" pitchFamily="34" charset="-122"/>
            </a:endParaRPr>
          </a:p>
          <a:p>
            <a:pPr>
              <a:lnSpc>
                <a:spcPct val="150000"/>
              </a:lnSpc>
            </a:pPr>
            <a:r>
              <a:rPr lang="zh-CN" altLang="en-US" sz="1600" dirty="0"/>
              <a:t>个体所选择行业的特点、现状、未来趋势、就业竞争状况等因素，对个人的职业决策具有重要影响。</a:t>
            </a:r>
            <a:endParaRPr lang="zh-CN" altLang="en-US" dirty="0">
              <a:latin typeface="微软雅黑" panose="020B0503020204020204" pitchFamily="34" charset="-122"/>
              <a:ea typeface="微软雅黑" panose="020B0503020204020204" pitchFamily="34" charset="-122"/>
            </a:endParaRPr>
          </a:p>
        </p:txBody>
      </p:sp>
      <p:sp>
        <p:nvSpPr>
          <p:cNvPr id="9" name="文本框 8"/>
          <p:cNvSpPr txBox="1"/>
          <p:nvPr/>
        </p:nvSpPr>
        <p:spPr>
          <a:xfrm>
            <a:off x="2484562" y="196280"/>
            <a:ext cx="3600400"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一、影响职业决策的因素</a:t>
            </a:r>
            <a:endParaRPr lang="zh-CN" altLang="en-US" sz="24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9"/>
                                        </p:tgtEl>
                                        <p:attrNameLst>
                                          <p:attrName>style.visibility</p:attrName>
                                        </p:attrNameLst>
                                      </p:cBhvr>
                                      <p:to>
                                        <p:strVal val="visible"/>
                                      </p:to>
                                    </p:set>
                                    <p:animEffect transition="in" filter="fade">
                                      <p:cBhvr>
                                        <p:cTn id="14" dur="1000"/>
                                        <p:tgtEl>
                                          <p:spTgt spid="59"/>
                                        </p:tgtEl>
                                      </p:cBhvr>
                                    </p:animEffect>
                                    <p:anim calcmode="lin" valueType="num">
                                      <p:cBhvr>
                                        <p:cTn id="15" dur="1000" fill="hold"/>
                                        <p:tgtEl>
                                          <p:spTgt spid="59"/>
                                        </p:tgtEl>
                                        <p:attrNameLst>
                                          <p:attrName>ppt_x</p:attrName>
                                        </p:attrNameLst>
                                      </p:cBhvr>
                                      <p:tavLst>
                                        <p:tav tm="0">
                                          <p:val>
                                            <p:strVal val="#ppt_x"/>
                                          </p:val>
                                        </p:tav>
                                        <p:tav tm="100000">
                                          <p:val>
                                            <p:strVal val="#ppt_x"/>
                                          </p:val>
                                        </p:tav>
                                      </p:tavLst>
                                    </p:anim>
                                    <p:anim calcmode="lin" valueType="num">
                                      <p:cBhvr>
                                        <p:cTn id="16"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8"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534865" y="1564432"/>
            <a:ext cx="8139397" cy="2619948"/>
          </a:xfrm>
          <a:prstGeom prst="rect">
            <a:avLst/>
          </a:prstGeom>
          <a:noFill/>
        </p:spPr>
        <p:txBody>
          <a:bodyPr wrap="square">
            <a:spAutoFit/>
          </a:bodyPr>
          <a:lstStyle/>
          <a:p>
            <a:pPr>
              <a:lnSpc>
                <a:spcPct val="150000"/>
              </a:lnSpc>
            </a:pPr>
            <a:r>
              <a:rPr lang="zh-CN" altLang="en-US" sz="1600" dirty="0">
                <a:solidFill>
                  <a:schemeClr val="accent2"/>
                </a:solidFill>
              </a:rPr>
              <a:t>任何个人的职业选择和职业发展都无法摆脱政治经济形势、产业结构变动和社会环境中流行的工作价值观等因素带来的巨大影响</a:t>
            </a:r>
            <a:r>
              <a:rPr lang="zh-CN" altLang="en-US" sz="1600" dirty="0"/>
              <a:t>。所以，个体在进行职业决策时，要充分考虑这些因素。</a:t>
            </a:r>
            <a:endParaRPr lang="en-US" altLang="zh-CN" sz="1600" dirty="0"/>
          </a:p>
          <a:p>
            <a:pPr>
              <a:lnSpc>
                <a:spcPct val="150000"/>
              </a:lnSpc>
            </a:pPr>
            <a:r>
              <a:rPr lang="zh-CN" altLang="en-US" sz="1600" dirty="0"/>
              <a:t>此外，个体还</a:t>
            </a:r>
            <a:r>
              <a:rPr lang="zh-CN" altLang="en-US" sz="1600" dirty="0">
                <a:solidFill>
                  <a:schemeClr val="accent1"/>
                </a:solidFill>
              </a:rPr>
              <a:t>应该对易给职业决策造成障碍的因素多加注意</a:t>
            </a:r>
            <a:r>
              <a:rPr lang="zh-CN" altLang="en-US" sz="1600" dirty="0"/>
              <a:t>。例如，信息缺乏、信息失当、信息过多易造成职业决策困难；缺乏决策相关知识和经验易造成决策错误；焦虑恐慌、急于求成、随波逐流、虚荣攀比、幻想侥幸、懒散消沉、畏缩怯懦、挑剔苛求、依赖他人等易造成决策失误或决策困难等。</a:t>
            </a:r>
            <a:endParaRPr lang="en-US" altLang="zh-CN" sz="1400" dirty="0">
              <a:latin typeface="楷体" panose="02010609060101010101" pitchFamily="2" charset="-122"/>
              <a:ea typeface="楷体" panose="02010609060101010101" pitchFamily="2" charset="-122"/>
            </a:endParaRPr>
          </a:p>
        </p:txBody>
      </p:sp>
      <p:sp>
        <p:nvSpPr>
          <p:cNvPr id="8" name="文本框 7"/>
          <p:cNvSpPr txBox="1"/>
          <p:nvPr/>
        </p:nvSpPr>
        <p:spPr>
          <a:xfrm>
            <a:off x="534865" y="979214"/>
            <a:ext cx="8379554" cy="499624"/>
          </a:xfrm>
          <a:prstGeom prst="rect">
            <a:avLst/>
          </a:prstGeom>
          <a:noFill/>
        </p:spPr>
        <p:txBody>
          <a:bodyPr wrap="square">
            <a:spAutoFit/>
          </a:bodyPr>
          <a:lstStyle/>
          <a:p>
            <a:pPr>
              <a:lnSpc>
                <a:spcPct val="150000"/>
              </a:lnSpc>
            </a:pPr>
            <a:r>
              <a:rPr lang="en-US" altLang="zh-CN" sz="2000" b="1" dirty="0">
                <a:solidFill>
                  <a:schemeClr val="accent1"/>
                </a:solidFill>
                <a:latin typeface="微软雅黑" panose="020B0503020204020204" pitchFamily="34" charset="-122"/>
                <a:ea typeface="微软雅黑" panose="020B0503020204020204" pitchFamily="34" charset="-122"/>
              </a:rPr>
              <a:t>5.</a:t>
            </a:r>
            <a:r>
              <a:rPr lang="zh-CN" altLang="en-US" sz="2000" b="1" dirty="0">
                <a:solidFill>
                  <a:schemeClr val="accent1"/>
                </a:solidFill>
                <a:latin typeface="微软雅黑" panose="020B0503020204020204" pitchFamily="34" charset="-122"/>
                <a:ea typeface="微软雅黑" panose="020B0503020204020204" pitchFamily="34" charset="-122"/>
              </a:rPr>
              <a:t>环境因素</a:t>
            </a:r>
            <a:endParaRPr lang="zh-CN" altLang="en-US" sz="2000" b="1" dirty="0">
              <a:solidFill>
                <a:schemeClr val="accent1"/>
              </a:solidFill>
              <a:latin typeface="微软雅黑" panose="020B0503020204020204" pitchFamily="34" charset="-122"/>
              <a:ea typeface="微软雅黑" panose="020B0503020204020204" pitchFamily="34" charset="-122"/>
            </a:endParaRPr>
          </a:p>
        </p:txBody>
      </p:sp>
      <p:sp>
        <p:nvSpPr>
          <p:cNvPr id="9" name="文本框 8"/>
          <p:cNvSpPr txBox="1"/>
          <p:nvPr/>
        </p:nvSpPr>
        <p:spPr>
          <a:xfrm>
            <a:off x="2484562" y="196280"/>
            <a:ext cx="3600400"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一、影响职业决策的因素</a:t>
            </a:r>
            <a:endParaRPr lang="zh-CN" altLang="en-US" sz="24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9"/>
                                        </p:tgtEl>
                                        <p:attrNameLst>
                                          <p:attrName>style.visibility</p:attrName>
                                        </p:attrNameLst>
                                      </p:cBhvr>
                                      <p:to>
                                        <p:strVal val="visible"/>
                                      </p:to>
                                    </p:set>
                                    <p:animEffect transition="in" filter="fade">
                                      <p:cBhvr>
                                        <p:cTn id="14" dur="1000"/>
                                        <p:tgtEl>
                                          <p:spTgt spid="59"/>
                                        </p:tgtEl>
                                      </p:cBhvr>
                                    </p:animEffect>
                                    <p:anim calcmode="lin" valueType="num">
                                      <p:cBhvr>
                                        <p:cTn id="15" dur="1000" fill="hold"/>
                                        <p:tgtEl>
                                          <p:spTgt spid="59"/>
                                        </p:tgtEl>
                                        <p:attrNameLst>
                                          <p:attrName>ppt_x</p:attrName>
                                        </p:attrNameLst>
                                      </p:cBhvr>
                                      <p:tavLst>
                                        <p:tav tm="0">
                                          <p:val>
                                            <p:strVal val="#ppt_x"/>
                                          </p:val>
                                        </p:tav>
                                        <p:tav tm="100000">
                                          <p:val>
                                            <p:strVal val="#ppt_x"/>
                                          </p:val>
                                        </p:tav>
                                      </p:tavLst>
                                    </p:anim>
                                    <p:anim calcmode="lin" valueType="num">
                                      <p:cBhvr>
                                        <p:cTn id="16"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8"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443056" y="1262570"/>
            <a:ext cx="8259476" cy="2619948"/>
          </a:xfrm>
          <a:prstGeom prst="rect">
            <a:avLst/>
          </a:prstGeom>
          <a:noFill/>
        </p:spPr>
        <p:txBody>
          <a:bodyPr wrap="square">
            <a:spAutoFit/>
          </a:bodyPr>
          <a:lstStyle/>
          <a:p>
            <a:pPr>
              <a:lnSpc>
                <a:spcPct val="150000"/>
              </a:lnSpc>
            </a:pPr>
            <a:r>
              <a:rPr lang="zh-CN" altLang="en-US" sz="1600" dirty="0"/>
              <a:t>   在现实生活中，有的人能够很快地做出职业决策，有的人则出现职业决策困难。</a:t>
            </a:r>
            <a:endParaRPr lang="en-US" altLang="zh-CN" sz="1600" dirty="0"/>
          </a:p>
          <a:p>
            <a:pPr>
              <a:lnSpc>
                <a:spcPct val="150000"/>
              </a:lnSpc>
            </a:pPr>
            <a:r>
              <a:rPr lang="en-US" altLang="zh-CN" sz="1600" dirty="0"/>
              <a:t>   </a:t>
            </a:r>
            <a:r>
              <a:rPr lang="zh-CN" altLang="en-US" sz="1600" dirty="0">
                <a:solidFill>
                  <a:schemeClr val="accent2"/>
                </a:solidFill>
              </a:rPr>
              <a:t>职业决策困难是指求职者在进行职业选择过程中可能遇到的各种困难，如缺乏准备、缺少各种招聘信息、缺少科学决策的技巧、对自身了解不足等。</a:t>
            </a:r>
            <a:endParaRPr lang="en-US" altLang="zh-CN" sz="1600" dirty="0">
              <a:solidFill>
                <a:schemeClr val="accent2"/>
              </a:solidFill>
            </a:endParaRPr>
          </a:p>
          <a:p>
            <a:pPr>
              <a:lnSpc>
                <a:spcPct val="150000"/>
              </a:lnSpc>
            </a:pPr>
            <a:r>
              <a:rPr lang="en-US" altLang="zh-CN" sz="1600" dirty="0"/>
              <a:t>   </a:t>
            </a:r>
            <a:r>
              <a:rPr lang="zh-CN" altLang="en-US" sz="1600" dirty="0"/>
              <a:t>大学生由于处于职业选择和职业定向的初级阶段，缺少各种职业经验，更容易出现职业决策困难。</a:t>
            </a:r>
            <a:endParaRPr lang="en-US" altLang="zh-CN" sz="1600" dirty="0"/>
          </a:p>
          <a:p>
            <a:pPr>
              <a:lnSpc>
                <a:spcPct val="150000"/>
              </a:lnSpc>
            </a:pPr>
            <a:r>
              <a:rPr lang="en-US" altLang="zh-CN" sz="1600" dirty="0"/>
              <a:t>   </a:t>
            </a:r>
            <a:r>
              <a:rPr lang="zh-CN" altLang="en-US" sz="1600" dirty="0">
                <a:solidFill>
                  <a:schemeClr val="accent1"/>
                </a:solidFill>
              </a:rPr>
              <a:t>职业决策困难不利于大学生做出正确的职业选择，会直接影响到他们的就业，并造成人力资源的浪费。</a:t>
            </a:r>
            <a:endParaRPr lang="en-US" altLang="zh-CN" sz="1400" dirty="0">
              <a:solidFill>
                <a:schemeClr val="accent1"/>
              </a:solidFill>
              <a:latin typeface="楷体" panose="02010609060101010101" pitchFamily="2" charset="-122"/>
              <a:ea typeface="楷体" panose="02010609060101010101" pitchFamily="2" charset="-122"/>
            </a:endParaRPr>
          </a:p>
        </p:txBody>
      </p:sp>
      <p:sp>
        <p:nvSpPr>
          <p:cNvPr id="7" name="文本框 6"/>
          <p:cNvSpPr txBox="1"/>
          <p:nvPr/>
        </p:nvSpPr>
        <p:spPr>
          <a:xfrm>
            <a:off x="2844602" y="196280"/>
            <a:ext cx="2952328" cy="46037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二、职业决策困难</a:t>
            </a:r>
            <a:endParaRPr lang="zh-CN" altLang="en-US" sz="2400" b="1" dirty="0">
              <a:latin typeface="微软雅黑" panose="020B0503020204020204" pitchFamily="34" charset="-122"/>
              <a:ea typeface="微软雅黑" panose="020B0503020204020204" pitchFamily="34" charset="-122"/>
            </a:endParaRPr>
          </a:p>
        </p:txBody>
      </p:sp>
      <p:sp>
        <p:nvSpPr>
          <p:cNvPr id="8" name="等腰三角形 7"/>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7" name="文本框 6"/>
          <p:cNvSpPr txBox="1"/>
          <p:nvPr/>
        </p:nvSpPr>
        <p:spPr>
          <a:xfrm>
            <a:off x="684337" y="771863"/>
            <a:ext cx="3528392" cy="368300"/>
          </a:xfrm>
          <a:prstGeom prst="rect">
            <a:avLst/>
          </a:prstGeom>
          <a:noFill/>
        </p:spPr>
        <p:txBody>
          <a:bodyPr wrap="square" rtlCol="0">
            <a:spAutoFit/>
          </a:bodyPr>
          <a:lstStyle/>
          <a:p>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一</a:t>
            </a:r>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职业决策困难的表现</a:t>
            </a:r>
            <a:endParaRPr lang="zh-CN" altLang="en-US" sz="1800" b="1" dirty="0">
              <a:latin typeface="微软雅黑" panose="020B0503020204020204" pitchFamily="34" charset="-122"/>
              <a:ea typeface="微软雅黑" panose="020B0503020204020204" pitchFamily="34" charset="-122"/>
            </a:endParaRPr>
          </a:p>
        </p:txBody>
      </p:sp>
      <p:sp>
        <p:nvSpPr>
          <p:cNvPr id="8" name="等腰三角形 7"/>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pic>
        <p:nvPicPr>
          <p:cNvPr id="3" name="图片 2"/>
          <p:cNvPicPr>
            <a:picLocks noChangeAspect="1"/>
          </p:cNvPicPr>
          <p:nvPr/>
        </p:nvPicPr>
        <p:blipFill rotWithShape="1">
          <a:blip r:embed="rId1"/>
          <a:srcRect l="2121" r="2453" b="3408"/>
          <a:stretch>
            <a:fillRect/>
          </a:stretch>
        </p:blipFill>
        <p:spPr>
          <a:xfrm>
            <a:off x="1642745" y="1257935"/>
            <a:ext cx="5918200" cy="362902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 name="文本框 1"/>
          <p:cNvSpPr txBox="1"/>
          <p:nvPr/>
        </p:nvSpPr>
        <p:spPr>
          <a:xfrm>
            <a:off x="2844602" y="196280"/>
            <a:ext cx="2952328" cy="460375"/>
          </a:xfrm>
          <a:prstGeom prst="rect">
            <a:avLst/>
          </a:prstGeom>
          <a:noFill/>
        </p:spPr>
        <p:txBody>
          <a:bodyPr wrap="square" rtlCol="0">
            <a:spAutoFit/>
          </a:bodyPr>
          <a:p>
            <a:r>
              <a:rPr lang="zh-CN" altLang="en-US" sz="2400" b="1" dirty="0">
                <a:latin typeface="微软雅黑" panose="020B0503020204020204" pitchFamily="34" charset="-122"/>
                <a:ea typeface="微软雅黑" panose="020B0503020204020204" pitchFamily="34" charset="-122"/>
              </a:rPr>
              <a:t>二、职业决策困难</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684362" y="1718252"/>
            <a:ext cx="8259476" cy="2250616"/>
          </a:xfrm>
          <a:prstGeom prst="rect">
            <a:avLst/>
          </a:prstGeom>
          <a:noFill/>
        </p:spPr>
        <p:txBody>
          <a:bodyPr wrap="square">
            <a:spAutoFit/>
          </a:bodyPr>
          <a:lstStyle/>
          <a:p>
            <a:pPr>
              <a:lnSpc>
                <a:spcPct val="150000"/>
              </a:lnSpc>
            </a:pPr>
            <a:r>
              <a:rPr lang="zh-CN" altLang="en-US" sz="1600" dirty="0"/>
              <a:t>职业决策困难也存在性别差异，女生比男生更加犹豫不决，更缺乏职业信息，更缺乏获取信息的方式。</a:t>
            </a:r>
            <a:endParaRPr lang="en-US" altLang="zh-CN" sz="1600" dirty="0"/>
          </a:p>
          <a:p>
            <a:pPr>
              <a:lnSpc>
                <a:spcPct val="150000"/>
              </a:lnSpc>
            </a:pPr>
            <a:r>
              <a:rPr lang="zh-CN" altLang="en-US" sz="1600" dirty="0"/>
              <a:t>究其原因有两方面：一方面，从个体角度来看，女生由于性格特征和生理特点，在职业决策中对于职业的稳定性、匹配度和从业环境等因素考虑更多；</a:t>
            </a:r>
            <a:endParaRPr lang="en-US" altLang="zh-CN" sz="1600" dirty="0"/>
          </a:p>
          <a:p>
            <a:pPr>
              <a:lnSpc>
                <a:spcPct val="150000"/>
              </a:lnSpc>
            </a:pPr>
            <a:r>
              <a:rPr lang="zh-CN" altLang="en-US" sz="1600" dirty="0"/>
              <a:t>另一方面，从社会环境角度来看，受传统的性别角色观念的影响，女生能够从事的职业明显少于男生。</a:t>
            </a:r>
            <a:endParaRPr lang="en-US" altLang="zh-CN" sz="1400" dirty="0">
              <a:latin typeface="楷体" panose="02010609060101010101" pitchFamily="2" charset="-122"/>
              <a:ea typeface="楷体" panose="02010609060101010101" pitchFamily="2" charset="-122"/>
            </a:endParaRPr>
          </a:p>
        </p:txBody>
      </p:sp>
      <p:sp>
        <p:nvSpPr>
          <p:cNvPr id="8" name="文本框 7"/>
          <p:cNvSpPr txBox="1"/>
          <p:nvPr/>
        </p:nvSpPr>
        <p:spPr>
          <a:xfrm>
            <a:off x="656463" y="1356242"/>
            <a:ext cx="4582550" cy="337185"/>
          </a:xfrm>
          <a:prstGeom prst="rect">
            <a:avLst/>
          </a:prstGeom>
          <a:noFill/>
        </p:spPr>
        <p:txBody>
          <a:bodyPr wrap="square">
            <a:spAutoFit/>
          </a:bodyPr>
          <a:lstStyle/>
          <a:p>
            <a:r>
              <a:rPr lang="en-US" altLang="zh-CN" sz="1600" b="1" dirty="0">
                <a:solidFill>
                  <a:schemeClr val="accent2"/>
                </a:solidFill>
                <a:latin typeface="微软雅黑" panose="020B0503020204020204" pitchFamily="34" charset="-122"/>
                <a:ea typeface="微软雅黑" panose="020B0503020204020204" pitchFamily="34" charset="-122"/>
              </a:rPr>
              <a:t>1.</a:t>
            </a:r>
            <a:r>
              <a:rPr lang="zh-CN" altLang="en-US" sz="1600" b="1" dirty="0">
                <a:solidFill>
                  <a:schemeClr val="accent2"/>
                </a:solidFill>
                <a:latin typeface="微软雅黑" panose="020B0503020204020204" pitchFamily="34" charset="-122"/>
                <a:ea typeface="微软雅黑" panose="020B0503020204020204" pitchFamily="34" charset="-122"/>
              </a:rPr>
              <a:t>女生比男生存在更多的职业决策困难</a:t>
            </a:r>
            <a:endParaRPr lang="zh-CN" altLang="en-US" sz="1600" b="1" dirty="0">
              <a:solidFill>
                <a:schemeClr val="accent2"/>
              </a:solidFill>
              <a:latin typeface="微软雅黑" panose="020B0503020204020204" pitchFamily="34" charset="-122"/>
              <a:ea typeface="微软雅黑" panose="020B0503020204020204" pitchFamily="34" charset="-122"/>
            </a:endParaRPr>
          </a:p>
        </p:txBody>
      </p:sp>
      <p:sp>
        <p:nvSpPr>
          <p:cNvPr id="9" name="文本框 8"/>
          <p:cNvSpPr txBox="1"/>
          <p:nvPr/>
        </p:nvSpPr>
        <p:spPr>
          <a:xfrm>
            <a:off x="684561" y="916202"/>
            <a:ext cx="4582550" cy="368300"/>
          </a:xfrm>
          <a:prstGeom prst="rect">
            <a:avLst/>
          </a:prstGeom>
          <a:noFill/>
        </p:spPr>
        <p:txBody>
          <a:bodyPr wrap="square" rtlCol="0">
            <a:spAutoFit/>
          </a:bodyPr>
          <a:lstStyle/>
          <a:p>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二</a:t>
            </a:r>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大学生职业决策困难的特点</a:t>
            </a:r>
            <a:endParaRPr lang="zh-CN" altLang="en-US" sz="18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7" name="文本框 6"/>
          <p:cNvSpPr txBox="1"/>
          <p:nvPr/>
        </p:nvSpPr>
        <p:spPr>
          <a:xfrm>
            <a:off x="2844602" y="196280"/>
            <a:ext cx="2952328" cy="460375"/>
          </a:xfrm>
          <a:prstGeom prst="rect">
            <a:avLst/>
          </a:prstGeom>
          <a:noFill/>
        </p:spPr>
        <p:txBody>
          <a:bodyPr wrap="square" rtlCol="0">
            <a:spAutoFit/>
          </a:bodyPr>
          <a:p>
            <a:r>
              <a:rPr lang="zh-CN" altLang="en-US" sz="2400" b="1" dirty="0">
                <a:latin typeface="微软雅黑" panose="020B0503020204020204" pitchFamily="34" charset="-122"/>
                <a:ea typeface="微软雅黑" panose="020B0503020204020204" pitchFamily="34" charset="-122"/>
              </a:rPr>
              <a:t>二、职业决策困难</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673050" y="1808809"/>
            <a:ext cx="8148216" cy="1881284"/>
          </a:xfrm>
          <a:prstGeom prst="rect">
            <a:avLst/>
          </a:prstGeom>
          <a:noFill/>
        </p:spPr>
        <p:txBody>
          <a:bodyPr wrap="square">
            <a:spAutoFit/>
          </a:bodyPr>
          <a:lstStyle/>
          <a:p>
            <a:pPr>
              <a:lnSpc>
                <a:spcPct val="150000"/>
              </a:lnSpc>
            </a:pPr>
            <a:r>
              <a:rPr lang="zh-CN" altLang="en-US" sz="1600" dirty="0"/>
              <a:t>如果将职业决策“有困难”学生与“无困难”学生相比较，可以发现两者在决策风格的咨询他人、理想、内控、拖延、快速决策、依赖性、迎合他人等维度上有着显著差异。</a:t>
            </a:r>
            <a:endParaRPr lang="en-US" altLang="zh-CN" sz="1600" dirty="0"/>
          </a:p>
          <a:p>
            <a:pPr>
              <a:lnSpc>
                <a:spcPct val="150000"/>
              </a:lnSpc>
            </a:pPr>
            <a:r>
              <a:rPr lang="zh-CN" altLang="en-US" sz="1600" dirty="0"/>
              <a:t>与没有职业决策困难的人比较起来，有决策困难的人拖延进入决策过程，内控、理想性更高，也更努力</a:t>
            </a:r>
            <a:r>
              <a:rPr lang="en-US" altLang="zh-CN" sz="1600" dirty="0"/>
              <a:t>(</a:t>
            </a:r>
            <a:r>
              <a:rPr lang="zh-CN" altLang="en-US" sz="1600" dirty="0"/>
              <a:t>努力收集大量信息</a:t>
            </a:r>
            <a:r>
              <a:rPr lang="en-US" altLang="zh-CN" sz="1600" dirty="0"/>
              <a:t>)</a:t>
            </a:r>
            <a:r>
              <a:rPr lang="zh-CN" altLang="en-US" sz="1600" dirty="0"/>
              <a:t>。因此，许多大学生的职业决策困难来自“信息焦虑症”。</a:t>
            </a:r>
            <a:endParaRPr lang="en-US" altLang="zh-CN" sz="1400" dirty="0">
              <a:latin typeface="楷体" panose="02010609060101010101" pitchFamily="2" charset="-122"/>
              <a:ea typeface="楷体" panose="02010609060101010101" pitchFamily="2" charset="-122"/>
            </a:endParaRPr>
          </a:p>
        </p:txBody>
      </p:sp>
      <p:sp>
        <p:nvSpPr>
          <p:cNvPr id="8" name="文本框 7"/>
          <p:cNvSpPr txBox="1"/>
          <p:nvPr/>
        </p:nvSpPr>
        <p:spPr>
          <a:xfrm>
            <a:off x="684480" y="1491995"/>
            <a:ext cx="5627936" cy="337185"/>
          </a:xfrm>
          <a:prstGeom prst="rect">
            <a:avLst/>
          </a:prstGeom>
          <a:noFill/>
        </p:spPr>
        <p:txBody>
          <a:bodyPr wrap="square">
            <a:spAutoFit/>
          </a:bodyPr>
          <a:lstStyle/>
          <a:p>
            <a:r>
              <a:rPr lang="en-US" altLang="zh-CN" sz="1600" b="1" dirty="0">
                <a:solidFill>
                  <a:schemeClr val="accent1"/>
                </a:solidFill>
                <a:latin typeface="微软雅黑" panose="020B0503020204020204" pitchFamily="34" charset="-122"/>
                <a:ea typeface="微软雅黑" panose="020B0503020204020204" pitchFamily="34" charset="-122"/>
              </a:rPr>
              <a:t>2.</a:t>
            </a:r>
            <a:r>
              <a:rPr lang="zh-CN" altLang="en-US" sz="1600" b="1" dirty="0">
                <a:solidFill>
                  <a:schemeClr val="accent1"/>
                </a:solidFill>
                <a:latin typeface="微软雅黑" panose="020B0503020204020204" pitchFamily="34" charset="-122"/>
                <a:ea typeface="微软雅黑" panose="020B0503020204020204" pitchFamily="34" charset="-122"/>
              </a:rPr>
              <a:t>多数大学生的职业决策困难源于“信息焦虑症”</a:t>
            </a:r>
            <a:endParaRPr lang="zh-CN" altLang="en-US" sz="1600" b="1" dirty="0">
              <a:solidFill>
                <a:schemeClr val="accent1"/>
              </a:solidFill>
              <a:latin typeface="微软雅黑" panose="020B0503020204020204" pitchFamily="34" charset="-122"/>
              <a:ea typeface="微软雅黑" panose="020B0503020204020204" pitchFamily="34" charset="-122"/>
            </a:endParaRPr>
          </a:p>
        </p:txBody>
      </p:sp>
      <p:sp>
        <p:nvSpPr>
          <p:cNvPr id="9" name="文本框 8"/>
          <p:cNvSpPr txBox="1"/>
          <p:nvPr/>
        </p:nvSpPr>
        <p:spPr>
          <a:xfrm>
            <a:off x="756316" y="1060347"/>
            <a:ext cx="4582550" cy="368300"/>
          </a:xfrm>
          <a:prstGeom prst="rect">
            <a:avLst/>
          </a:prstGeom>
          <a:noFill/>
        </p:spPr>
        <p:txBody>
          <a:bodyPr wrap="square" rtlCol="0">
            <a:spAutoFit/>
          </a:bodyPr>
          <a:lstStyle/>
          <a:p>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二</a:t>
            </a:r>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大学生职业决策困难的特点</a:t>
            </a:r>
            <a:endParaRPr lang="zh-CN" altLang="en-US" sz="18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7" name="文本框 6"/>
          <p:cNvSpPr txBox="1"/>
          <p:nvPr/>
        </p:nvSpPr>
        <p:spPr>
          <a:xfrm>
            <a:off x="2844602" y="196280"/>
            <a:ext cx="2952328" cy="460375"/>
          </a:xfrm>
          <a:prstGeom prst="rect">
            <a:avLst/>
          </a:prstGeom>
          <a:noFill/>
        </p:spPr>
        <p:txBody>
          <a:bodyPr wrap="square" rtlCol="0">
            <a:spAutoFit/>
          </a:bodyPr>
          <a:p>
            <a:r>
              <a:rPr lang="zh-CN" altLang="en-US" sz="2400" b="1" dirty="0">
                <a:latin typeface="微软雅黑" panose="020B0503020204020204" pitchFamily="34" charset="-122"/>
                <a:ea typeface="微软雅黑" panose="020B0503020204020204" pitchFamily="34" charset="-122"/>
              </a:rPr>
              <a:t>二、职业决策困难</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396330" y="1087755"/>
            <a:ext cx="8259476" cy="3416320"/>
          </a:xfrm>
          <a:prstGeom prst="rect">
            <a:avLst/>
          </a:prstGeom>
          <a:noFill/>
        </p:spPr>
        <p:txBody>
          <a:bodyPr wrap="square">
            <a:spAutoFit/>
          </a:bodyPr>
          <a:lstStyle/>
          <a:p>
            <a:pPr>
              <a:lnSpc>
                <a:spcPct val="150000"/>
              </a:lnSpc>
            </a:pPr>
            <a:r>
              <a:rPr lang="en-US" altLang="zh-CN" sz="1600" b="1" dirty="0">
                <a:solidFill>
                  <a:schemeClr val="accent1"/>
                </a:solidFill>
                <a:latin typeface="微软雅黑" panose="020B0503020204020204" pitchFamily="34" charset="-122"/>
                <a:ea typeface="微软雅黑" panose="020B0503020204020204" pitchFamily="34" charset="-122"/>
              </a:rPr>
              <a:t> (1)</a:t>
            </a:r>
            <a:r>
              <a:rPr lang="zh-CN" altLang="en-US" sz="1600" b="1" dirty="0">
                <a:solidFill>
                  <a:schemeClr val="accent1"/>
                </a:solidFill>
                <a:latin typeface="微软雅黑" panose="020B0503020204020204" pitchFamily="34" charset="-122"/>
                <a:ea typeface="微软雅黑" panose="020B0503020204020204" pitchFamily="34" charset="-122"/>
              </a:rPr>
              <a:t>缺乏准备</a:t>
            </a:r>
            <a:endParaRPr lang="en-US" altLang="zh-CN" sz="1600" b="1" dirty="0">
              <a:solidFill>
                <a:schemeClr val="accent1"/>
              </a:solidFill>
              <a:latin typeface="微软雅黑" panose="020B0503020204020204" pitchFamily="34" charset="-122"/>
              <a:ea typeface="微软雅黑" panose="020B0503020204020204" pitchFamily="34" charset="-122"/>
            </a:endParaRPr>
          </a:p>
          <a:p>
            <a:r>
              <a:rPr lang="zh-CN" altLang="en-US" sz="1600" dirty="0">
                <a:solidFill>
                  <a:schemeClr val="accent2"/>
                </a:solidFill>
              </a:rPr>
              <a:t>缺乏准备包括犹豫不决、职业信念和决策信念错误等。</a:t>
            </a:r>
            <a:r>
              <a:rPr lang="zh-CN" altLang="en-US" sz="1600" dirty="0"/>
              <a:t>犹豫不决是大学生在进行职业选择时最常见的问题，究其原因，许多大学生对职业定位不清，易受各种因素的干扰，如高收入的诱惑、家庭的干预等。</a:t>
            </a:r>
            <a:endParaRPr lang="en-US" altLang="zh-CN" sz="1600" dirty="0"/>
          </a:p>
          <a:p>
            <a:pPr>
              <a:lnSpc>
                <a:spcPct val="150000"/>
              </a:lnSpc>
            </a:pPr>
            <a:r>
              <a:rPr lang="en-US" altLang="zh-CN" sz="1600" b="1" dirty="0">
                <a:solidFill>
                  <a:schemeClr val="accent2"/>
                </a:solidFill>
                <a:latin typeface="微软雅黑" panose="020B0503020204020204" pitchFamily="34" charset="-122"/>
                <a:ea typeface="微软雅黑" panose="020B0503020204020204" pitchFamily="34" charset="-122"/>
              </a:rPr>
              <a:t>(2)</a:t>
            </a:r>
            <a:r>
              <a:rPr lang="zh-CN" altLang="en-US" sz="1600" b="1" dirty="0">
                <a:solidFill>
                  <a:schemeClr val="accent2"/>
                </a:solidFill>
                <a:latin typeface="微软雅黑" panose="020B0503020204020204" pitchFamily="34" charset="-122"/>
                <a:ea typeface="微软雅黑" panose="020B0503020204020204" pitchFamily="34" charset="-122"/>
              </a:rPr>
              <a:t>缺乏信息</a:t>
            </a:r>
            <a:endParaRPr lang="en-US" altLang="zh-CN" sz="1600" b="1" dirty="0">
              <a:solidFill>
                <a:schemeClr val="accent2"/>
              </a:solidFill>
              <a:latin typeface="微软雅黑" panose="020B0503020204020204" pitchFamily="34" charset="-122"/>
              <a:ea typeface="微软雅黑" panose="020B0503020204020204" pitchFamily="34" charset="-122"/>
            </a:endParaRPr>
          </a:p>
          <a:p>
            <a:r>
              <a:rPr lang="zh-CN" altLang="en-US" sz="1600" dirty="0">
                <a:solidFill>
                  <a:schemeClr val="accent1"/>
                </a:solidFill>
              </a:rPr>
              <a:t>缺乏信息是指缺乏决策过程的信息，缺乏自我信息，缺乏职业信息或缺乏获得信息的方式等</a:t>
            </a:r>
            <a:r>
              <a:rPr lang="zh-CN" altLang="en-US" sz="1600" b="1" dirty="0"/>
              <a:t>。</a:t>
            </a:r>
            <a:r>
              <a:rPr lang="zh-CN" altLang="en-US" sz="1600" dirty="0"/>
              <a:t>许多大学生并不了解自己，不清楚自己的优势和劣势，不知道自己适合从事什么样的工作，对于职业信息的了解也不多，所以在进行职业决策的时候常常不知道应该选择什么行业或从事哪类工作。</a:t>
            </a:r>
            <a:endParaRPr lang="en-US" altLang="zh-CN" sz="1600" dirty="0"/>
          </a:p>
          <a:p>
            <a:pPr>
              <a:lnSpc>
                <a:spcPct val="150000"/>
              </a:lnSpc>
            </a:pPr>
            <a:r>
              <a:rPr lang="en-US" altLang="zh-CN" sz="1600" b="1" dirty="0">
                <a:solidFill>
                  <a:schemeClr val="accent1"/>
                </a:solidFill>
                <a:latin typeface="微软雅黑" panose="020B0503020204020204" pitchFamily="34" charset="-122"/>
                <a:ea typeface="微软雅黑" panose="020B0503020204020204" pitchFamily="34" charset="-122"/>
              </a:rPr>
              <a:t>(3)</a:t>
            </a:r>
            <a:r>
              <a:rPr lang="zh-CN" altLang="en-US" sz="1600" b="1" dirty="0">
                <a:solidFill>
                  <a:schemeClr val="accent1"/>
                </a:solidFill>
                <a:latin typeface="微软雅黑" panose="020B0503020204020204" pitchFamily="34" charset="-122"/>
                <a:ea typeface="微软雅黑" panose="020B0503020204020204" pitchFamily="34" charset="-122"/>
              </a:rPr>
              <a:t>信息不对称</a:t>
            </a:r>
            <a:endParaRPr lang="en-US" altLang="zh-CN" sz="1600" b="1" dirty="0">
              <a:solidFill>
                <a:schemeClr val="accent1"/>
              </a:solidFill>
              <a:latin typeface="微软雅黑" panose="020B0503020204020204" pitchFamily="34" charset="-122"/>
              <a:ea typeface="微软雅黑" panose="020B0503020204020204" pitchFamily="34" charset="-122"/>
            </a:endParaRPr>
          </a:p>
          <a:p>
            <a:r>
              <a:rPr lang="zh-CN" altLang="en-US" sz="1600" dirty="0">
                <a:solidFill>
                  <a:schemeClr val="accent2"/>
                </a:solidFill>
              </a:rPr>
              <a:t>信息不对称包括信息的可信度不高、内部冲突和外部冲突等</a:t>
            </a:r>
            <a:r>
              <a:rPr lang="zh-CN" altLang="en-US" sz="1600" dirty="0"/>
              <a:t>。其中，内部冲突是指现实需要与个人偏好不一致，外部冲突是指自己的决策与他人，如父母的意见不一致。</a:t>
            </a:r>
            <a:endParaRPr lang="en-US" altLang="zh-CN" sz="1600" dirty="0">
              <a:latin typeface="楷体" panose="02010609060101010101" pitchFamily="2" charset="-122"/>
              <a:ea typeface="楷体" panose="02010609060101010101" pitchFamily="2" charset="-122"/>
            </a:endParaRPr>
          </a:p>
        </p:txBody>
      </p:sp>
      <p:sp>
        <p:nvSpPr>
          <p:cNvPr id="7" name="文本框 6"/>
          <p:cNvSpPr txBox="1"/>
          <p:nvPr/>
        </p:nvSpPr>
        <p:spPr>
          <a:xfrm>
            <a:off x="540584" y="844447"/>
            <a:ext cx="5184576" cy="337185"/>
          </a:xfrm>
          <a:prstGeom prst="rect">
            <a:avLst/>
          </a:prstGeom>
          <a:noFill/>
        </p:spPr>
        <p:txBody>
          <a:bodyPr wrap="square" rtlCol="0">
            <a:spAutoFit/>
          </a:bodyPr>
          <a:lstStyle/>
          <a:p>
            <a:r>
              <a:rPr lang="en-US" altLang="zh-CN" sz="1600" b="1" dirty="0">
                <a:latin typeface="微软雅黑" panose="020B0503020204020204" pitchFamily="34" charset="-122"/>
                <a:ea typeface="微软雅黑" panose="020B0503020204020204" pitchFamily="34" charset="-122"/>
              </a:rPr>
              <a:t>(</a:t>
            </a:r>
            <a:r>
              <a:rPr lang="zh-CN" altLang="en-US" sz="1600" b="1" dirty="0">
                <a:latin typeface="微软雅黑" panose="020B0503020204020204" pitchFamily="34" charset="-122"/>
                <a:ea typeface="微软雅黑" panose="020B0503020204020204" pitchFamily="34" charset="-122"/>
              </a:rPr>
              <a:t>三</a:t>
            </a:r>
            <a:r>
              <a:rPr lang="en-US" altLang="zh-CN" sz="1600" b="1" dirty="0">
                <a:latin typeface="微软雅黑" panose="020B0503020204020204" pitchFamily="34" charset="-122"/>
                <a:ea typeface="微软雅黑" panose="020B0503020204020204" pitchFamily="34" charset="-122"/>
              </a:rPr>
              <a:t>) </a:t>
            </a:r>
            <a:r>
              <a:rPr lang="zh-CN" altLang="en-US" sz="1600" b="1" dirty="0">
                <a:latin typeface="微软雅黑" panose="020B0503020204020204" pitchFamily="34" charset="-122"/>
                <a:ea typeface="微软雅黑" panose="020B0503020204020204" pitchFamily="34" charset="-122"/>
              </a:rPr>
              <a:t>大学生职业决策困难产生的原因</a:t>
            </a:r>
            <a:endParaRPr lang="zh-CN" altLang="en-US" sz="1600" b="1" dirty="0">
              <a:latin typeface="微软雅黑" panose="020B0503020204020204" pitchFamily="34" charset="-122"/>
              <a:ea typeface="微软雅黑" panose="020B0503020204020204" pitchFamily="34" charset="-122"/>
            </a:endParaRPr>
          </a:p>
        </p:txBody>
      </p:sp>
      <p:sp>
        <p:nvSpPr>
          <p:cNvPr id="8" name="等腰三角形 7"/>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2" name="文本框 1"/>
          <p:cNvSpPr txBox="1"/>
          <p:nvPr/>
        </p:nvSpPr>
        <p:spPr>
          <a:xfrm>
            <a:off x="2844602" y="196280"/>
            <a:ext cx="2952328" cy="46037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二、职业决策困难</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z="1000" smtClean="0"/>
            </a:fld>
            <a:endParaRPr lang="zh-CN" altLang="en-US" sz="1000"/>
          </a:p>
        </p:txBody>
      </p:sp>
      <p:sp>
        <p:nvSpPr>
          <p:cNvPr id="7" name="PA-A000320150714E26PPSH-4285"/>
          <p:cNvSpPr/>
          <p:nvPr>
            <p:custDataLst>
              <p:tags r:id="rId1"/>
            </p:custDataLst>
          </p:nvPr>
        </p:nvSpPr>
        <p:spPr bwMode="auto">
          <a:xfrm>
            <a:off x="184652" y="94858"/>
            <a:ext cx="359958" cy="347859"/>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chemeClr val="accent1">
              <a:lumMod val="75000"/>
            </a:schemeClr>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9pPr>
          </a:lstStyle>
          <a:p>
            <a:endParaRPr lang="zh-CN" altLang="en-US" sz="1800" dirty="0">
              <a:latin typeface="楷体" panose="02010609060101010101" pitchFamily="2" charset="-122"/>
            </a:endParaRPr>
          </a:p>
        </p:txBody>
      </p:sp>
      <p:sp>
        <p:nvSpPr>
          <p:cNvPr id="8" name="文本框 7"/>
          <p:cNvSpPr txBox="1"/>
          <p:nvPr/>
        </p:nvSpPr>
        <p:spPr>
          <a:xfrm>
            <a:off x="544610" y="39285"/>
            <a:ext cx="6911275" cy="460375"/>
          </a:xfrm>
          <a:prstGeom prst="rect">
            <a:avLst/>
          </a:prstGeom>
          <a:noFill/>
        </p:spPr>
        <p:txBody>
          <a:bodyPr wrap="square" rtlCol="0">
            <a:spAutoFit/>
          </a:bodyPr>
          <a:lstStyle/>
          <a:p>
            <a:r>
              <a:rPr lang="zh-CN" altLang="en-US" sz="2400" b="1" dirty="0">
                <a:solidFill>
                  <a:schemeClr val="accent1">
                    <a:lumMod val="75000"/>
                  </a:schemeClr>
                </a:solidFill>
                <a:latin typeface="微软雅黑" panose="020B0503020204020204" pitchFamily="34" charset="-122"/>
                <a:ea typeface="微软雅黑" panose="020B0503020204020204" pitchFamily="34" charset="-122"/>
              </a:rPr>
              <a:t>学习探究</a:t>
            </a:r>
            <a:endParaRPr lang="zh-CN" altLang="en-US" sz="2400" b="1" dirty="0">
              <a:solidFill>
                <a:schemeClr val="accent1">
                  <a:lumMod val="75000"/>
                </a:schemeClr>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988" y="556755"/>
            <a:ext cx="9143612" cy="0"/>
          </a:xfrm>
          <a:prstGeom prst="line">
            <a:avLst/>
          </a:prstGeom>
          <a:ln w="9525" cap="flat" cmpd="sng" algn="ctr">
            <a:solidFill>
              <a:srgbClr val="00B05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 name="文本框 3"/>
          <p:cNvSpPr txBox="1"/>
          <p:nvPr/>
        </p:nvSpPr>
        <p:spPr>
          <a:xfrm>
            <a:off x="3168455" y="2323748"/>
            <a:ext cx="5303780" cy="414020"/>
          </a:xfrm>
          <a:prstGeom prst="rect">
            <a:avLst/>
          </a:prstGeom>
          <a:noFill/>
        </p:spPr>
        <p:txBody>
          <a:bodyPr wrap="square" rtlCol="0">
            <a:spAutoFit/>
          </a:bodyPr>
          <a:p>
            <a:r>
              <a:rPr lang="zh-CN" altLang="en-US" sz="2100" b="1">
                <a:hlinkClick r:id="rId2" action="ppaction://hlinkfile"/>
              </a:rPr>
              <a:t>高职院校学生职业生涯规划与就业取向分析</a:t>
            </a:r>
            <a:endParaRPr lang="zh-CN" altLang="en-US" sz="2100" b="1"/>
          </a:p>
        </p:txBody>
      </p:sp>
      <p:pic>
        <p:nvPicPr>
          <p:cNvPr id="5" name="图片 4"/>
          <p:cNvPicPr>
            <a:picLocks noChangeAspect="1"/>
          </p:cNvPicPr>
          <p:nvPr/>
        </p:nvPicPr>
        <p:blipFill>
          <a:blip r:embed="rId3"/>
          <a:stretch>
            <a:fillRect/>
          </a:stretch>
        </p:blipFill>
        <p:spPr>
          <a:xfrm>
            <a:off x="252448" y="1422082"/>
            <a:ext cx="2636410" cy="2300607"/>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360045" y="864235"/>
            <a:ext cx="8578215" cy="4030980"/>
          </a:xfrm>
          <a:prstGeom prst="rect">
            <a:avLst/>
          </a:prstGeom>
          <a:noFill/>
        </p:spPr>
        <p:txBody>
          <a:bodyPr wrap="square">
            <a:spAutoFit/>
          </a:bodyPr>
          <a:lstStyle/>
          <a:p>
            <a:pPr algn="ctr"/>
            <a:r>
              <a:rPr lang="zh-CN" altLang="en-US" sz="1600" b="1" dirty="0"/>
              <a:t>迷茫的小慧</a:t>
            </a:r>
            <a:r>
              <a:rPr lang="zh-CN" altLang="en-US" sz="1600" dirty="0"/>
              <a:t>        </a:t>
            </a:r>
            <a:endParaRPr lang="zh-CN" altLang="en-US" sz="1600" dirty="0"/>
          </a:p>
          <a:p>
            <a:r>
              <a:rPr lang="en-US" sz="1600" dirty="0"/>
              <a:t>        </a:t>
            </a:r>
            <a:r>
              <a:rPr sz="1600" dirty="0"/>
              <a:t>小慧是一名即将毕业的大学生 , 因为家境贫寒且妹妹年幼 , 自入学之初 , 她就希望通过优秀的成绩获得奖学金来减轻家庭经济负担。功夫不负有心人 , 几年来她的学习成绩一直都名列前茅。不仅如此 , 她还坚持写文章以赚取稿费来改善生活，在读书期间陆续发表了几篇高质量的优秀作品。</a:t>
            </a:r>
            <a:endParaRPr sz="1600" dirty="0"/>
          </a:p>
          <a:p>
            <a:r>
              <a:rPr lang="en-US" sz="1600" dirty="0"/>
              <a:t>        </a:t>
            </a:r>
            <a:r>
              <a:rPr sz="1600" dirty="0"/>
              <a:t>校招中，成绩优异的她很快就被一家国内著名的企业看中。该企业表示愿意为她提供一个完善的培训体系和发展平台，虽然起薪不高 , 但是小慧欣喜不已。这正是她梦寐以求的工作！</a:t>
            </a:r>
            <a:endParaRPr sz="1600" dirty="0"/>
          </a:p>
          <a:p>
            <a:r>
              <a:rPr sz="1600" dirty="0"/>
              <a:t>毕业前夕，辅导员把小慧找来谈心，希望她能够考研继续深造，说凭借她现在的基础获得更高的学历肯定没有问题。</a:t>
            </a:r>
            <a:endParaRPr sz="1600" dirty="0"/>
          </a:p>
          <a:p>
            <a:r>
              <a:rPr lang="en-US" sz="1600" dirty="0"/>
              <a:t>        </a:t>
            </a:r>
            <a:r>
              <a:rPr sz="1600" dirty="0"/>
              <a:t>小慧明白老师的意思，自己的本科文凭不够硬，以后还是要继续深造的，但是继续深造需要支付一笔不菲的学费，家庭经济压力比较大。</a:t>
            </a:r>
            <a:endParaRPr sz="1600" dirty="0"/>
          </a:p>
          <a:p>
            <a:r>
              <a:rPr lang="en-US" sz="1600" dirty="0"/>
              <a:t>        </a:t>
            </a:r>
            <a:r>
              <a:rPr sz="1600" dirty="0"/>
              <a:t>正当小慧难以抉择的时候，又有一家网络公司向小慧抛出了橄榄枝，原来这家公司有个项目急缺一名文字功底扎实的编辑，公司经理看到小慧的作品后表示非常欣赏，愿意高薪聘请她。</a:t>
            </a:r>
            <a:endParaRPr sz="1600" dirty="0"/>
          </a:p>
          <a:p>
            <a:r>
              <a:rPr lang="en-US" altLang="zh-CN" sz="1600" dirty="0"/>
              <a:t>        </a:t>
            </a:r>
            <a:r>
              <a:rPr lang="zh-CN" sz="1600" dirty="0"/>
              <a:t>当</a:t>
            </a:r>
            <a:r>
              <a:rPr sz="1600" dirty="0"/>
              <a:t>同学们还在发愁找工作的时候，有众多选择的小慧却陷入纠结与迷茫中：一个是自己心仪的专业工作，一个是有发展潜力的升学之道，还有一个是解决家庭燃眉之急的现实之需，自己该何去何从呢？</a:t>
            </a:r>
            <a:endParaRPr sz="1600" dirty="0"/>
          </a:p>
        </p:txBody>
      </p:sp>
      <p:sp>
        <p:nvSpPr>
          <p:cNvPr id="7" name="PA-A000320150714E26PPSH-4285"/>
          <p:cNvSpPr/>
          <p:nvPr>
            <p:custDataLst>
              <p:tags r:id="rId1"/>
            </p:custDataLst>
          </p:nvPr>
        </p:nvSpPr>
        <p:spPr bwMode="auto">
          <a:xfrm>
            <a:off x="180311" y="124275"/>
            <a:ext cx="360036" cy="347934"/>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rgbClr val="7030A0"/>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9pPr>
          </a:lstStyle>
          <a:p>
            <a:endParaRPr lang="zh-CN" altLang="en-US" dirty="0">
              <a:solidFill>
                <a:srgbClr val="7030A0"/>
              </a:solidFill>
              <a:latin typeface="楷体" panose="02010609060101010101" pitchFamily="2" charset="-122"/>
            </a:endParaRPr>
          </a:p>
        </p:txBody>
      </p:sp>
      <p:sp>
        <p:nvSpPr>
          <p:cNvPr id="8" name="文本框 7"/>
          <p:cNvSpPr txBox="1"/>
          <p:nvPr/>
        </p:nvSpPr>
        <p:spPr>
          <a:xfrm>
            <a:off x="599464" y="67409"/>
            <a:ext cx="6912768" cy="460375"/>
          </a:xfrm>
          <a:prstGeom prst="rect">
            <a:avLst/>
          </a:prstGeom>
          <a:noFill/>
        </p:spPr>
        <p:txBody>
          <a:bodyPr wrap="square" rtlCol="0">
            <a:spAutoFit/>
          </a:bodyPr>
          <a:lstStyle/>
          <a:p>
            <a:r>
              <a:rPr lang="zh-CN" altLang="en-US" sz="2400" b="1" dirty="0">
                <a:solidFill>
                  <a:srgbClr val="7030A0"/>
                </a:solidFill>
                <a:latin typeface="微软雅黑" panose="020B0503020204020204" pitchFamily="34" charset="-122"/>
                <a:ea typeface="微软雅黑" panose="020B0503020204020204" pitchFamily="34" charset="-122"/>
              </a:rPr>
              <a:t>案例导入</a:t>
            </a:r>
            <a:r>
              <a:rPr lang="en-US" altLang="zh-CN" sz="2400" b="1" dirty="0">
                <a:solidFill>
                  <a:srgbClr val="7030A0"/>
                </a:solidFill>
                <a:latin typeface="微软雅黑" panose="020B0503020204020204" pitchFamily="34" charset="-122"/>
                <a:ea typeface="微软雅黑" panose="020B0503020204020204" pitchFamily="34" charset="-122"/>
              </a:rPr>
              <a:t> </a:t>
            </a:r>
            <a:endParaRPr lang="en-US" altLang="zh-CN" sz="2400" b="1" dirty="0">
              <a:solidFill>
                <a:srgbClr val="7030A0"/>
              </a:solidFill>
              <a:latin typeface="微软雅黑" panose="020B0503020204020204" pitchFamily="34" charset="-122"/>
              <a:ea typeface="微软雅黑" panose="020B0503020204020204" pitchFamily="34" charset="-122"/>
            </a:endParaRPr>
          </a:p>
        </p:txBody>
      </p:sp>
      <p:cxnSp>
        <p:nvCxnSpPr>
          <p:cNvPr id="9" name="直接连接符 8"/>
          <p:cNvCxnSpPr/>
          <p:nvPr/>
        </p:nvCxnSpPr>
        <p:spPr>
          <a:xfrm>
            <a:off x="0" y="556320"/>
            <a:ext cx="9145588"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a:stretch>
            <a:fillRect/>
          </a:stretch>
        </p:blipFill>
        <p:spPr>
          <a:xfrm>
            <a:off x="3446" y="1"/>
            <a:ext cx="9138701" cy="5145088"/>
          </a:xfrm>
          <a:prstGeom prst="rect">
            <a:avLst/>
          </a:prstGeom>
        </p:spPr>
      </p:pic>
      <p:sp>
        <p:nvSpPr>
          <p:cNvPr id="26" name="矩形 25"/>
          <p:cNvSpPr/>
          <p:nvPr/>
        </p:nvSpPr>
        <p:spPr>
          <a:xfrm>
            <a:off x="2700586" y="2051047"/>
            <a:ext cx="2808035" cy="523348"/>
          </a:xfrm>
          <a:prstGeom prst="rect">
            <a:avLst/>
          </a:prstGeom>
        </p:spPr>
        <p:txBody>
          <a:bodyPr wrap="square">
            <a:spAutoFit/>
          </a:bodyPr>
          <a:lstStyle/>
          <a:p>
            <a:r>
              <a:rPr lang="zh-CN" altLang="en-US" sz="2800" b="1" dirty="0">
                <a:solidFill>
                  <a:schemeClr val="bg1"/>
                </a:solidFill>
                <a:latin typeface="Arial" panose="020B0604020202020204" pitchFamily="34" charset="0"/>
                <a:ea typeface="微软雅黑" panose="020B0503020204020204" pitchFamily="34" charset="-122"/>
              </a:rPr>
              <a:t>职业决策方法</a:t>
            </a:r>
            <a:endParaRPr lang="zh-CN" altLang="en-US" sz="28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 name="椭圆 1"/>
          <p:cNvSpPr/>
          <p:nvPr/>
        </p:nvSpPr>
        <p:spPr>
          <a:xfrm>
            <a:off x="1116410" y="1708298"/>
            <a:ext cx="1368390" cy="136839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dirty="0">
                <a:solidFill>
                  <a:schemeClr val="accent1"/>
                </a:solidFill>
              </a:rPr>
              <a:t>04</a:t>
            </a:r>
            <a:endParaRPr lang="zh-CN" altLang="en-US" sz="4800" dirty="0">
              <a:solidFill>
                <a:schemeClr val="accent1"/>
              </a:solidFill>
            </a:endParaRPr>
          </a:p>
        </p:txBody>
      </p:sp>
      <p:sp>
        <p:nvSpPr>
          <p:cNvPr id="3" name="灯片编号占位符 2"/>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strVal val="#ppt_w+.3"/>
                                          </p:val>
                                        </p:tav>
                                        <p:tav tm="100000">
                                          <p:val>
                                            <p:strVal val="#ppt_w"/>
                                          </p:val>
                                        </p:tav>
                                      </p:tavLst>
                                    </p:anim>
                                    <p:anim calcmode="lin" valueType="num">
                                      <p:cBhvr>
                                        <p:cTn id="8" dur="1000" fill="hold"/>
                                        <p:tgtEl>
                                          <p:spTgt spid="6"/>
                                        </p:tgtEl>
                                        <p:attrNameLst>
                                          <p:attrName>ppt_h</p:attrName>
                                        </p:attrNameLst>
                                      </p:cBhvr>
                                      <p:tavLst>
                                        <p:tav tm="0">
                                          <p:val>
                                            <p:strVal val="#ppt_h"/>
                                          </p:val>
                                        </p:tav>
                                        <p:tav tm="100000">
                                          <p:val>
                                            <p:strVal val="#ppt_h"/>
                                          </p:val>
                                        </p:tav>
                                      </p:tavLst>
                                    </p:anim>
                                    <p:animEffect transition="in" filter="fade">
                                      <p:cBhvr>
                                        <p:cTn id="9" dur="10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8"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additive="base">
                                        <p:cTn id="14" dur="500" fill="hold"/>
                                        <p:tgtEl>
                                          <p:spTgt spid="2"/>
                                        </p:tgtEl>
                                        <p:attrNameLst>
                                          <p:attrName>ppt_x</p:attrName>
                                        </p:attrNameLst>
                                      </p:cBhvr>
                                      <p:tavLst>
                                        <p:tav tm="0">
                                          <p:val>
                                            <p:strVal val="0-#ppt_w/2"/>
                                          </p:val>
                                        </p:tav>
                                        <p:tav tm="100000">
                                          <p:val>
                                            <p:strVal val="#ppt_x"/>
                                          </p:val>
                                        </p:tav>
                                      </p:tavLst>
                                    </p:anim>
                                    <p:anim calcmode="lin" valueType="num">
                                      <p:cBhvr additive="base">
                                        <p:cTn id="15"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3" presetClass="entr" presetSubtype="32" fill="hold" grpId="0" nodeType="clickEffect">
                                  <p:stCondLst>
                                    <p:cond delay="0"/>
                                  </p:stCondLst>
                                  <p:childTnLst>
                                    <p:set>
                                      <p:cBhvr>
                                        <p:cTn id="19" dur="1" fill="hold">
                                          <p:stCondLst>
                                            <p:cond delay="0"/>
                                          </p:stCondLst>
                                        </p:cTn>
                                        <p:tgtEl>
                                          <p:spTgt spid="26"/>
                                        </p:tgtEl>
                                        <p:attrNameLst>
                                          <p:attrName>style.visibility</p:attrName>
                                        </p:attrNameLst>
                                      </p:cBhvr>
                                      <p:to>
                                        <p:strVal val="visible"/>
                                      </p:to>
                                    </p:set>
                                    <p:anim calcmode="lin" valueType="num">
                                      <p:cBhvr>
                                        <p:cTn id="20" dur="500" fill="hold"/>
                                        <p:tgtEl>
                                          <p:spTgt spid="26"/>
                                        </p:tgtEl>
                                        <p:attrNameLst>
                                          <p:attrName>ppt_w</p:attrName>
                                        </p:attrNameLst>
                                      </p:cBhvr>
                                      <p:tavLst>
                                        <p:tav tm="0">
                                          <p:val>
                                            <p:strVal val="4*#ppt_w"/>
                                          </p:val>
                                        </p:tav>
                                        <p:tav tm="100000">
                                          <p:val>
                                            <p:strVal val="#ppt_w"/>
                                          </p:val>
                                        </p:tav>
                                      </p:tavLst>
                                    </p:anim>
                                    <p:anim calcmode="lin" valueType="num">
                                      <p:cBhvr>
                                        <p:cTn id="21" dur="500" fill="hold"/>
                                        <p:tgtEl>
                                          <p:spTgt spid="26"/>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任意多边形 63"/>
          <p:cNvSpPr/>
          <p:nvPr/>
        </p:nvSpPr>
        <p:spPr>
          <a:xfrm>
            <a:off x="3342450" y="1399386"/>
            <a:ext cx="1222809" cy="1205408"/>
          </a:xfrm>
          <a:custGeom>
            <a:avLst/>
            <a:gdLst>
              <a:gd name="connsiteX0" fmla="*/ 615064 w 1870190"/>
              <a:gd name="connsiteY0" fmla="*/ 0 h 1843677"/>
              <a:gd name="connsiteX1" fmla="*/ 1049979 w 1870190"/>
              <a:gd name="connsiteY1" fmla="*/ 180148 h 1843677"/>
              <a:gd name="connsiteX2" fmla="*/ 1870190 w 1870190"/>
              <a:gd name="connsiteY2" fmla="*/ 1000359 h 1843677"/>
              <a:gd name="connsiteX3" fmla="*/ 1828048 w 1870190"/>
              <a:gd name="connsiteY3" fmla="*/ 1002487 h 1843677"/>
              <a:gd name="connsiteX4" fmla="*/ 986041 w 1870190"/>
              <a:gd name="connsiteY4" fmla="*/ 1763755 h 1843677"/>
              <a:gd name="connsiteX5" fmla="*/ 973843 w 1870190"/>
              <a:gd name="connsiteY5" fmla="*/ 1843677 h 1843677"/>
              <a:gd name="connsiteX6" fmla="*/ 180147 w 1870190"/>
              <a:gd name="connsiteY6" fmla="*/ 1049981 h 1843677"/>
              <a:gd name="connsiteX7" fmla="*/ 180147 w 1870190"/>
              <a:gd name="connsiteY7" fmla="*/ 180148 h 1843677"/>
              <a:gd name="connsiteX8" fmla="*/ 615064 w 1870190"/>
              <a:gd name="connsiteY8" fmla="*/ 0 h 1843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70190" h="1843677">
                <a:moveTo>
                  <a:pt x="615064" y="0"/>
                </a:moveTo>
                <a:cubicBezTo>
                  <a:pt x="772472" y="1"/>
                  <a:pt x="929881" y="60049"/>
                  <a:pt x="1049979" y="180148"/>
                </a:cubicBezTo>
                <a:lnTo>
                  <a:pt x="1870190" y="1000359"/>
                </a:lnTo>
                <a:lnTo>
                  <a:pt x="1828048" y="1002487"/>
                </a:lnTo>
                <a:cubicBezTo>
                  <a:pt x="1408674" y="1045077"/>
                  <a:pt x="1069131" y="1357708"/>
                  <a:pt x="986041" y="1763755"/>
                </a:cubicBezTo>
                <a:lnTo>
                  <a:pt x="973843" y="1843677"/>
                </a:lnTo>
                <a:lnTo>
                  <a:pt x="180147" y="1049981"/>
                </a:lnTo>
                <a:cubicBezTo>
                  <a:pt x="-60050" y="809784"/>
                  <a:pt x="-60050" y="420345"/>
                  <a:pt x="180147" y="180148"/>
                </a:cubicBezTo>
                <a:cubicBezTo>
                  <a:pt x="300246" y="60049"/>
                  <a:pt x="457654" y="1"/>
                  <a:pt x="615064" y="0"/>
                </a:cubicBez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11" name="任意多边形 64"/>
          <p:cNvSpPr/>
          <p:nvPr/>
        </p:nvSpPr>
        <p:spPr>
          <a:xfrm>
            <a:off x="4677650" y="1412773"/>
            <a:ext cx="1212590" cy="1231370"/>
          </a:xfrm>
          <a:custGeom>
            <a:avLst/>
            <a:gdLst>
              <a:gd name="connsiteX0" fmla="*/ 1239496 w 1854559"/>
              <a:gd name="connsiteY0" fmla="*/ 0 h 1883386"/>
              <a:gd name="connsiteX1" fmla="*/ 1674412 w 1854559"/>
              <a:gd name="connsiteY1" fmla="*/ 180147 h 1883386"/>
              <a:gd name="connsiteX2" fmla="*/ 1674413 w 1854559"/>
              <a:gd name="connsiteY2" fmla="*/ 1049980 h 1883386"/>
              <a:gd name="connsiteX3" fmla="*/ 841007 w 1854559"/>
              <a:gd name="connsiteY3" fmla="*/ 1883386 h 1883386"/>
              <a:gd name="connsiteX4" fmla="*/ 838743 w 1854559"/>
              <a:gd name="connsiteY4" fmla="*/ 1838559 h 1883386"/>
              <a:gd name="connsiteX5" fmla="*/ 77475 w 1854559"/>
              <a:gd name="connsiteY5" fmla="*/ 996552 h 1883386"/>
              <a:gd name="connsiteX6" fmla="*/ 0 w 1854559"/>
              <a:gd name="connsiteY6" fmla="*/ 984728 h 1883386"/>
              <a:gd name="connsiteX7" fmla="*/ 804580 w 1854559"/>
              <a:gd name="connsiteY7" fmla="*/ 180147 h 1883386"/>
              <a:gd name="connsiteX8" fmla="*/ 1239496 w 1854559"/>
              <a:gd name="connsiteY8" fmla="*/ 0 h 18833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54559" h="1883386">
                <a:moveTo>
                  <a:pt x="1239496" y="0"/>
                </a:moveTo>
                <a:cubicBezTo>
                  <a:pt x="1396905" y="0"/>
                  <a:pt x="1554314" y="60049"/>
                  <a:pt x="1674412" y="180147"/>
                </a:cubicBezTo>
                <a:cubicBezTo>
                  <a:pt x="1914609" y="420344"/>
                  <a:pt x="1914609" y="809783"/>
                  <a:pt x="1674413" y="1049980"/>
                </a:cubicBezTo>
                <a:lnTo>
                  <a:pt x="841007" y="1883386"/>
                </a:lnTo>
                <a:lnTo>
                  <a:pt x="838743" y="1838559"/>
                </a:lnTo>
                <a:cubicBezTo>
                  <a:pt x="796153" y="1419185"/>
                  <a:pt x="483523" y="1079642"/>
                  <a:pt x="77475" y="996552"/>
                </a:cubicBezTo>
                <a:lnTo>
                  <a:pt x="0" y="984728"/>
                </a:lnTo>
                <a:lnTo>
                  <a:pt x="804580" y="180147"/>
                </a:lnTo>
                <a:cubicBezTo>
                  <a:pt x="924679" y="60049"/>
                  <a:pt x="1082088" y="0"/>
                  <a:pt x="1239496" y="0"/>
                </a:cubicBezTo>
                <a:close/>
              </a:path>
            </a:pathLst>
          </a:custGeom>
          <a:solidFill>
            <a:schemeClr val="accent2"/>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12" name="任意多边形 65"/>
          <p:cNvSpPr/>
          <p:nvPr/>
        </p:nvSpPr>
        <p:spPr>
          <a:xfrm>
            <a:off x="4676049" y="2715580"/>
            <a:ext cx="1217560" cy="1234828"/>
          </a:xfrm>
          <a:custGeom>
            <a:avLst/>
            <a:gdLst>
              <a:gd name="connsiteX0" fmla="*/ 843318 w 1862160"/>
              <a:gd name="connsiteY0" fmla="*/ 0 h 1888674"/>
              <a:gd name="connsiteX1" fmla="*/ 1682013 w 1862160"/>
              <a:gd name="connsiteY1" fmla="*/ 838695 h 1888674"/>
              <a:gd name="connsiteX2" fmla="*/ 1682013 w 1862160"/>
              <a:gd name="connsiteY2" fmla="*/ 1708527 h 1888674"/>
              <a:gd name="connsiteX3" fmla="*/ 812180 w 1862160"/>
              <a:gd name="connsiteY3" fmla="*/ 1708527 h 1888674"/>
              <a:gd name="connsiteX4" fmla="*/ 0 w 1862160"/>
              <a:gd name="connsiteY4" fmla="*/ 896347 h 1888674"/>
              <a:gd name="connsiteX5" fmla="*/ 79922 w 1862160"/>
              <a:gd name="connsiteY5" fmla="*/ 884149 h 1888674"/>
              <a:gd name="connsiteX6" fmla="*/ 841190 w 1862160"/>
              <a:gd name="connsiteY6" fmla="*/ 42142 h 1888674"/>
              <a:gd name="connsiteX7" fmla="*/ 843318 w 1862160"/>
              <a:gd name="connsiteY7" fmla="*/ 0 h 18886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62160" h="1888674">
                <a:moveTo>
                  <a:pt x="843318" y="0"/>
                </a:moveTo>
                <a:lnTo>
                  <a:pt x="1682013" y="838695"/>
                </a:lnTo>
                <a:cubicBezTo>
                  <a:pt x="1922209" y="1078891"/>
                  <a:pt x="1922209" y="1468330"/>
                  <a:pt x="1682013" y="1708527"/>
                </a:cubicBezTo>
                <a:cubicBezTo>
                  <a:pt x="1441816" y="1948724"/>
                  <a:pt x="1052377" y="1948724"/>
                  <a:pt x="812180" y="1708527"/>
                </a:cubicBezTo>
                <a:lnTo>
                  <a:pt x="0" y="896347"/>
                </a:lnTo>
                <a:lnTo>
                  <a:pt x="79922" y="884149"/>
                </a:lnTo>
                <a:cubicBezTo>
                  <a:pt x="485970" y="801060"/>
                  <a:pt x="798600" y="461516"/>
                  <a:pt x="841190" y="42142"/>
                </a:cubicBezTo>
                <a:lnTo>
                  <a:pt x="843318" y="0"/>
                </a:lnTo>
                <a:close/>
              </a:path>
            </a:pathLst>
          </a:custGeom>
          <a:solidFill>
            <a:schemeClr val="accent4"/>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13" name="任意多边形 66"/>
          <p:cNvSpPr/>
          <p:nvPr/>
        </p:nvSpPr>
        <p:spPr>
          <a:xfrm>
            <a:off x="3339080" y="2754774"/>
            <a:ext cx="1227936" cy="1209021"/>
          </a:xfrm>
          <a:custGeom>
            <a:avLst/>
            <a:gdLst>
              <a:gd name="connsiteX0" fmla="*/ 979371 w 1878030"/>
              <a:gd name="connsiteY0" fmla="*/ 0 h 1849202"/>
              <a:gd name="connsiteX1" fmla="*/ 991195 w 1878030"/>
              <a:gd name="connsiteY1" fmla="*/ 77475 h 1849202"/>
              <a:gd name="connsiteX2" fmla="*/ 1833202 w 1878030"/>
              <a:gd name="connsiteY2" fmla="*/ 838743 h 1849202"/>
              <a:gd name="connsiteX3" fmla="*/ 1878030 w 1878030"/>
              <a:gd name="connsiteY3" fmla="*/ 841007 h 1849202"/>
              <a:gd name="connsiteX4" fmla="*/ 1049980 w 1878030"/>
              <a:gd name="connsiteY4" fmla="*/ 1669055 h 1849202"/>
              <a:gd name="connsiteX5" fmla="*/ 180148 w 1878030"/>
              <a:gd name="connsiteY5" fmla="*/ 1669055 h 1849202"/>
              <a:gd name="connsiteX6" fmla="*/ 0 w 1878030"/>
              <a:gd name="connsiteY6" fmla="*/ 1234138 h 1849202"/>
              <a:gd name="connsiteX7" fmla="*/ 180148 w 1878030"/>
              <a:gd name="connsiteY7" fmla="*/ 799223 h 1849202"/>
              <a:gd name="connsiteX8" fmla="*/ 979371 w 1878030"/>
              <a:gd name="connsiteY8" fmla="*/ 0 h 18492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78030" h="1849202">
                <a:moveTo>
                  <a:pt x="979371" y="0"/>
                </a:moveTo>
                <a:lnTo>
                  <a:pt x="991195" y="77475"/>
                </a:lnTo>
                <a:cubicBezTo>
                  <a:pt x="1074285" y="483523"/>
                  <a:pt x="1413828" y="796153"/>
                  <a:pt x="1833202" y="838743"/>
                </a:cubicBezTo>
                <a:lnTo>
                  <a:pt x="1878030" y="841007"/>
                </a:lnTo>
                <a:lnTo>
                  <a:pt x="1049980" y="1669055"/>
                </a:lnTo>
                <a:cubicBezTo>
                  <a:pt x="809784" y="1909252"/>
                  <a:pt x="420345" y="1909252"/>
                  <a:pt x="180148" y="1669055"/>
                </a:cubicBezTo>
                <a:cubicBezTo>
                  <a:pt x="60049" y="1548956"/>
                  <a:pt x="1" y="1391548"/>
                  <a:pt x="0" y="1234138"/>
                </a:cubicBezTo>
                <a:cubicBezTo>
                  <a:pt x="1" y="1076730"/>
                  <a:pt x="60049" y="919321"/>
                  <a:pt x="180148" y="799223"/>
                </a:cubicBezTo>
                <a:lnTo>
                  <a:pt x="979371" y="0"/>
                </a:lnTo>
                <a:close/>
              </a:path>
            </a:pathLst>
          </a:custGeom>
          <a:solidFill>
            <a:schemeClr val="accent3"/>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14" name="任意多边形 70"/>
          <p:cNvSpPr/>
          <p:nvPr/>
        </p:nvSpPr>
        <p:spPr>
          <a:xfrm>
            <a:off x="3954354" y="2695613"/>
            <a:ext cx="647502" cy="631677"/>
          </a:xfrm>
          <a:custGeom>
            <a:avLst/>
            <a:gdLst>
              <a:gd name="connsiteX0" fmla="*/ 0 w 990303"/>
              <a:gd name="connsiteY0" fmla="*/ 0 h 966152"/>
              <a:gd name="connsiteX1" fmla="*/ 391212 w 990303"/>
              <a:gd name="connsiteY1" fmla="*/ 0 h 966152"/>
              <a:gd name="connsiteX2" fmla="*/ 400871 w 990303"/>
              <a:gd name="connsiteY2" fmla="*/ 95820 h 966152"/>
              <a:gd name="connsiteX3" fmla="*/ 990303 w 990303"/>
              <a:gd name="connsiteY3" fmla="*/ 576220 h 966152"/>
              <a:gd name="connsiteX4" fmla="*/ 990303 w 990303"/>
              <a:gd name="connsiteY4" fmla="*/ 966152 h 966152"/>
              <a:gd name="connsiteX5" fmla="*/ 3835 w 990303"/>
              <a:gd name="connsiteY5" fmla="*/ 75949 h 966152"/>
              <a:gd name="connsiteX6" fmla="*/ 0 w 990303"/>
              <a:gd name="connsiteY6" fmla="*/ 0 h 9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90303" h="966152">
                <a:moveTo>
                  <a:pt x="0" y="0"/>
                </a:moveTo>
                <a:lnTo>
                  <a:pt x="391212" y="0"/>
                </a:lnTo>
                <a:lnTo>
                  <a:pt x="400871" y="95820"/>
                </a:lnTo>
                <a:cubicBezTo>
                  <a:pt x="456974" y="369984"/>
                  <a:pt x="699554" y="576220"/>
                  <a:pt x="990303" y="576220"/>
                </a:cubicBezTo>
                <a:lnTo>
                  <a:pt x="990303" y="966152"/>
                </a:lnTo>
                <a:cubicBezTo>
                  <a:pt x="476893" y="966152"/>
                  <a:pt x="54615" y="575963"/>
                  <a:pt x="3835" y="75949"/>
                </a:cubicBezTo>
                <a:lnTo>
                  <a:pt x="0" y="0"/>
                </a:lnTo>
                <a:close/>
              </a:path>
            </a:pathLst>
          </a:custGeom>
          <a:solidFill>
            <a:schemeClr val="accent3">
              <a:lumMod val="60000"/>
              <a:lumOff val="40000"/>
            </a:schemeClr>
          </a:solidFill>
          <a:ln w="12700" cap="flat" cmpd="sng" algn="ctr">
            <a:noFill/>
            <a:prstDash val="solid"/>
            <a:miter lim="800000"/>
          </a:ln>
          <a:effectLst/>
          <a:scene3d>
            <a:camera prst="orthographicFront"/>
            <a:lightRig rig="threePt" dir="t"/>
          </a:scene3d>
          <a:sp3d prstMaterial="softEdge"/>
        </p:spPr>
        <p:txBody>
          <a:bodyPr lIns="91453" tIns="45726" rIns="91453" bIns="45726" rtlCol="0" anchor="ctr"/>
          <a:lstStyle/>
          <a:p>
            <a:pPr algn="ctr" defTabSz="914400"/>
            <a:endParaRPr lang="zh-CN" altLang="en-US" sz="1780" kern="0" dirty="0">
              <a:solidFill>
                <a:prstClr val="white"/>
              </a:solidFill>
              <a:latin typeface="楷体" panose="02010609060101010101" pitchFamily="2" charset="-122"/>
            </a:endParaRPr>
          </a:p>
        </p:txBody>
      </p:sp>
      <p:sp>
        <p:nvSpPr>
          <p:cNvPr id="15" name="任意多边形 71"/>
          <p:cNvSpPr/>
          <p:nvPr/>
        </p:nvSpPr>
        <p:spPr>
          <a:xfrm>
            <a:off x="3953515" y="2030678"/>
            <a:ext cx="648342" cy="664936"/>
          </a:xfrm>
          <a:custGeom>
            <a:avLst/>
            <a:gdLst>
              <a:gd name="connsiteX0" fmla="*/ 991587 w 991587"/>
              <a:gd name="connsiteY0" fmla="*/ 0 h 1017022"/>
              <a:gd name="connsiteX1" fmla="*/ 991587 w 991587"/>
              <a:gd name="connsiteY1" fmla="*/ 389932 h 1017022"/>
              <a:gd name="connsiteX2" fmla="*/ 389932 w 991587"/>
              <a:gd name="connsiteY2" fmla="*/ 991587 h 1017022"/>
              <a:gd name="connsiteX3" fmla="*/ 392496 w 991587"/>
              <a:gd name="connsiteY3" fmla="*/ 1017022 h 1017022"/>
              <a:gd name="connsiteX4" fmla="*/ 1284 w 991587"/>
              <a:gd name="connsiteY4" fmla="*/ 1017022 h 1017022"/>
              <a:gd name="connsiteX5" fmla="*/ 0 w 991587"/>
              <a:gd name="connsiteY5" fmla="*/ 991587 h 1017022"/>
              <a:gd name="connsiteX6" fmla="*/ 991587 w 991587"/>
              <a:gd name="connsiteY6" fmla="*/ 0 h 1017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91587" h="1017022">
                <a:moveTo>
                  <a:pt x="991587" y="0"/>
                </a:moveTo>
                <a:lnTo>
                  <a:pt x="991587" y="389932"/>
                </a:lnTo>
                <a:cubicBezTo>
                  <a:pt x="659302" y="389932"/>
                  <a:pt x="389932" y="659302"/>
                  <a:pt x="389932" y="991587"/>
                </a:cubicBezTo>
                <a:lnTo>
                  <a:pt x="392496" y="1017022"/>
                </a:lnTo>
                <a:lnTo>
                  <a:pt x="1284" y="1017022"/>
                </a:lnTo>
                <a:lnTo>
                  <a:pt x="0" y="991587"/>
                </a:lnTo>
                <a:cubicBezTo>
                  <a:pt x="0" y="443949"/>
                  <a:pt x="443949" y="0"/>
                  <a:pt x="991587" y="0"/>
                </a:cubicBezTo>
                <a:close/>
              </a:path>
            </a:pathLst>
          </a:custGeom>
          <a:solidFill>
            <a:schemeClr val="accent1">
              <a:lumMod val="60000"/>
              <a:lumOff val="40000"/>
            </a:schemeClr>
          </a:solidFill>
          <a:ln w="12700" cap="flat" cmpd="sng" algn="ctr">
            <a:noFill/>
            <a:prstDash val="solid"/>
            <a:miter lim="800000"/>
          </a:ln>
          <a:effectLst/>
          <a:scene3d>
            <a:camera prst="orthographicFront"/>
            <a:lightRig rig="threePt" dir="t"/>
          </a:scene3d>
          <a:sp3d prstMaterial="softEdge"/>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16" name="任意多边形 72"/>
          <p:cNvSpPr/>
          <p:nvPr/>
        </p:nvSpPr>
        <p:spPr>
          <a:xfrm>
            <a:off x="4601855" y="2695613"/>
            <a:ext cx="647502" cy="631677"/>
          </a:xfrm>
          <a:custGeom>
            <a:avLst/>
            <a:gdLst>
              <a:gd name="connsiteX0" fmla="*/ 599091 w 990303"/>
              <a:gd name="connsiteY0" fmla="*/ 0 h 966152"/>
              <a:gd name="connsiteX1" fmla="*/ 990303 w 990303"/>
              <a:gd name="connsiteY1" fmla="*/ 0 h 966152"/>
              <a:gd name="connsiteX2" fmla="*/ 986468 w 990303"/>
              <a:gd name="connsiteY2" fmla="*/ 75949 h 966152"/>
              <a:gd name="connsiteX3" fmla="*/ 0 w 990303"/>
              <a:gd name="connsiteY3" fmla="*/ 966152 h 966152"/>
              <a:gd name="connsiteX4" fmla="*/ 0 w 990303"/>
              <a:gd name="connsiteY4" fmla="*/ 576220 h 966152"/>
              <a:gd name="connsiteX5" fmla="*/ 589432 w 990303"/>
              <a:gd name="connsiteY5" fmla="*/ 95820 h 966152"/>
              <a:gd name="connsiteX6" fmla="*/ 599091 w 990303"/>
              <a:gd name="connsiteY6" fmla="*/ 0 h 9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90303" h="966152">
                <a:moveTo>
                  <a:pt x="599091" y="0"/>
                </a:moveTo>
                <a:lnTo>
                  <a:pt x="990303" y="0"/>
                </a:lnTo>
                <a:lnTo>
                  <a:pt x="986468" y="75949"/>
                </a:lnTo>
                <a:cubicBezTo>
                  <a:pt x="935689" y="575963"/>
                  <a:pt x="513411" y="966152"/>
                  <a:pt x="0" y="966152"/>
                </a:cubicBezTo>
                <a:lnTo>
                  <a:pt x="0" y="576220"/>
                </a:lnTo>
                <a:cubicBezTo>
                  <a:pt x="290750" y="576220"/>
                  <a:pt x="533330" y="369984"/>
                  <a:pt x="589432" y="95820"/>
                </a:cubicBezTo>
                <a:lnTo>
                  <a:pt x="599091" y="0"/>
                </a:lnTo>
                <a:close/>
              </a:path>
            </a:pathLst>
          </a:custGeom>
          <a:solidFill>
            <a:schemeClr val="accent4">
              <a:lumMod val="60000"/>
              <a:lumOff val="40000"/>
            </a:schemeClr>
          </a:solidFill>
          <a:ln w="12700" cap="flat" cmpd="sng" algn="ctr">
            <a:noFill/>
            <a:prstDash val="solid"/>
            <a:miter lim="800000"/>
          </a:ln>
          <a:effectLst/>
          <a:scene3d>
            <a:camera prst="orthographicFront"/>
            <a:lightRig rig="threePt" dir="t"/>
          </a:scene3d>
          <a:sp3d prstMaterial="softEdge"/>
        </p:spPr>
        <p:txBody>
          <a:bodyPr lIns="91453" tIns="45726" rIns="91453" bIns="45726" rtlCol="0" anchor="ctr"/>
          <a:lstStyle/>
          <a:p>
            <a:pPr algn="ctr" defTabSz="914400"/>
            <a:endParaRPr lang="zh-CN" altLang="en-US" sz="1780" kern="0" dirty="0">
              <a:solidFill>
                <a:prstClr val="white"/>
              </a:solidFill>
              <a:latin typeface="楷体" panose="02010609060101010101" pitchFamily="2" charset="-122"/>
            </a:endParaRPr>
          </a:p>
        </p:txBody>
      </p:sp>
      <p:sp>
        <p:nvSpPr>
          <p:cNvPr id="17" name="任意多边形 73"/>
          <p:cNvSpPr/>
          <p:nvPr/>
        </p:nvSpPr>
        <p:spPr>
          <a:xfrm>
            <a:off x="4601856" y="2030678"/>
            <a:ext cx="648342" cy="664936"/>
          </a:xfrm>
          <a:custGeom>
            <a:avLst/>
            <a:gdLst>
              <a:gd name="connsiteX0" fmla="*/ 0 w 991587"/>
              <a:gd name="connsiteY0" fmla="*/ 0 h 1017022"/>
              <a:gd name="connsiteX1" fmla="*/ 991587 w 991587"/>
              <a:gd name="connsiteY1" fmla="*/ 991587 h 1017022"/>
              <a:gd name="connsiteX2" fmla="*/ 990303 w 991587"/>
              <a:gd name="connsiteY2" fmla="*/ 1017022 h 1017022"/>
              <a:gd name="connsiteX3" fmla="*/ 599091 w 991587"/>
              <a:gd name="connsiteY3" fmla="*/ 1017022 h 1017022"/>
              <a:gd name="connsiteX4" fmla="*/ 601655 w 991587"/>
              <a:gd name="connsiteY4" fmla="*/ 991587 h 1017022"/>
              <a:gd name="connsiteX5" fmla="*/ 0 w 991587"/>
              <a:gd name="connsiteY5" fmla="*/ 389932 h 1017022"/>
              <a:gd name="connsiteX6" fmla="*/ 0 w 991587"/>
              <a:gd name="connsiteY6" fmla="*/ 0 h 1017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91587" h="1017022">
                <a:moveTo>
                  <a:pt x="0" y="0"/>
                </a:moveTo>
                <a:cubicBezTo>
                  <a:pt x="547638" y="0"/>
                  <a:pt x="991587" y="443949"/>
                  <a:pt x="991587" y="991587"/>
                </a:cubicBezTo>
                <a:lnTo>
                  <a:pt x="990303" y="1017022"/>
                </a:lnTo>
                <a:lnTo>
                  <a:pt x="599091" y="1017022"/>
                </a:lnTo>
                <a:lnTo>
                  <a:pt x="601655" y="991587"/>
                </a:lnTo>
                <a:cubicBezTo>
                  <a:pt x="601655" y="659302"/>
                  <a:pt x="332285" y="389932"/>
                  <a:pt x="0" y="389932"/>
                </a:cubicBezTo>
                <a:lnTo>
                  <a:pt x="0" y="0"/>
                </a:lnTo>
                <a:close/>
              </a:path>
            </a:pathLst>
          </a:custGeom>
          <a:solidFill>
            <a:schemeClr val="accent2">
              <a:lumMod val="60000"/>
              <a:lumOff val="40000"/>
            </a:schemeClr>
          </a:solidFill>
          <a:ln w="12700" cap="flat" cmpd="sng" algn="ctr">
            <a:noFill/>
            <a:prstDash val="solid"/>
            <a:miter lim="800000"/>
          </a:ln>
          <a:effectLst/>
          <a:scene3d>
            <a:camera prst="orthographicFront"/>
            <a:lightRig rig="threePt" dir="t"/>
          </a:scene3d>
          <a:sp3d prstMaterial="softEdge"/>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18" name="矩形 17"/>
          <p:cNvSpPr/>
          <p:nvPr/>
        </p:nvSpPr>
        <p:spPr>
          <a:xfrm>
            <a:off x="669472" y="1295133"/>
            <a:ext cx="2401679" cy="481875"/>
          </a:xfrm>
          <a:prstGeom prst="rect">
            <a:avLst/>
          </a:prstGeom>
        </p:spPr>
        <p:txBody>
          <a:bodyPr wrap="square" lIns="91453" tIns="45726" rIns="91453" bIns="45726">
            <a:spAutoFit/>
          </a:bodyPr>
          <a:lstStyle/>
          <a:p>
            <a:pPr algn="r">
              <a:lnSpc>
                <a:spcPct val="150000"/>
              </a:lnSpc>
            </a:pPr>
            <a:r>
              <a:rPr lang="zh-CN" altLang="en-US" sz="2000" b="1" dirty="0">
                <a:solidFill>
                  <a:schemeClr val="accent1"/>
                </a:solidFill>
                <a:latin typeface="楷体" panose="02010609060101010101" pitchFamily="2" charset="-122"/>
                <a:ea typeface="楷体" panose="02010609060101010101" pitchFamily="2" charset="-122"/>
              </a:rPr>
              <a:t>一、</a:t>
            </a:r>
            <a:r>
              <a:rPr lang="en-US" altLang="zh-CN" sz="2000" b="1" dirty="0">
                <a:solidFill>
                  <a:schemeClr val="accent1"/>
                </a:solidFill>
                <a:latin typeface="楷体" panose="02010609060101010101" pitchFamily="2" charset="-122"/>
                <a:ea typeface="楷体" panose="02010609060101010101" pitchFamily="2" charset="-122"/>
              </a:rPr>
              <a:t>SWOT</a:t>
            </a:r>
            <a:r>
              <a:rPr lang="zh-CN" altLang="en-US" sz="2000" b="1" dirty="0">
                <a:solidFill>
                  <a:schemeClr val="accent1"/>
                </a:solidFill>
                <a:latin typeface="楷体" panose="02010609060101010101" pitchFamily="2" charset="-122"/>
                <a:ea typeface="楷体" panose="02010609060101010101" pitchFamily="2" charset="-122"/>
              </a:rPr>
              <a:t>分析法</a:t>
            </a:r>
            <a:endParaRPr lang="zh-CN" altLang="en-US" sz="2000" b="1" dirty="0">
              <a:solidFill>
                <a:schemeClr val="accent1"/>
              </a:solidFill>
              <a:latin typeface="楷体" panose="02010609060101010101" pitchFamily="2" charset="-122"/>
              <a:ea typeface="楷体" panose="02010609060101010101" pitchFamily="2" charset="-122"/>
            </a:endParaRPr>
          </a:p>
        </p:txBody>
      </p:sp>
      <p:sp>
        <p:nvSpPr>
          <p:cNvPr id="20" name="矩形 19"/>
          <p:cNvSpPr/>
          <p:nvPr/>
        </p:nvSpPr>
        <p:spPr>
          <a:xfrm>
            <a:off x="645023" y="3067846"/>
            <a:ext cx="2401666" cy="481875"/>
          </a:xfrm>
          <a:prstGeom prst="rect">
            <a:avLst/>
          </a:prstGeom>
        </p:spPr>
        <p:txBody>
          <a:bodyPr wrap="square" lIns="91453" tIns="45726" rIns="91453" bIns="45726">
            <a:spAutoFit/>
          </a:bodyPr>
          <a:lstStyle/>
          <a:p>
            <a:pPr algn="r">
              <a:lnSpc>
                <a:spcPct val="150000"/>
              </a:lnSpc>
            </a:pPr>
            <a:r>
              <a:rPr lang="zh-CN" altLang="en-US" sz="2000" b="1" dirty="0">
                <a:solidFill>
                  <a:schemeClr val="accent1"/>
                </a:solidFill>
                <a:latin typeface="楷体" panose="02010609060101010101" pitchFamily="2" charset="-122"/>
                <a:ea typeface="楷体" panose="02010609060101010101" pitchFamily="2" charset="-122"/>
              </a:rPr>
              <a:t>三、卡茨模式</a:t>
            </a:r>
            <a:endParaRPr lang="zh-CN" altLang="en-US" sz="2000" b="1" dirty="0">
              <a:solidFill>
                <a:schemeClr val="accent1"/>
              </a:solidFill>
              <a:latin typeface="楷体" panose="02010609060101010101" pitchFamily="2" charset="-122"/>
              <a:ea typeface="楷体" panose="02010609060101010101" pitchFamily="2" charset="-122"/>
            </a:endParaRPr>
          </a:p>
        </p:txBody>
      </p:sp>
      <p:sp>
        <p:nvSpPr>
          <p:cNvPr id="22" name="矩形 21"/>
          <p:cNvSpPr/>
          <p:nvPr/>
        </p:nvSpPr>
        <p:spPr>
          <a:xfrm>
            <a:off x="6002603" y="1355310"/>
            <a:ext cx="2458621" cy="481875"/>
          </a:xfrm>
          <a:prstGeom prst="rect">
            <a:avLst/>
          </a:prstGeom>
        </p:spPr>
        <p:txBody>
          <a:bodyPr wrap="square" lIns="91453" tIns="45726" rIns="91453" bIns="45726">
            <a:spAutoFit/>
          </a:bodyPr>
          <a:lstStyle/>
          <a:p>
            <a:pPr>
              <a:lnSpc>
                <a:spcPct val="150000"/>
              </a:lnSpc>
            </a:pPr>
            <a:r>
              <a:rPr lang="zh-CN" altLang="en-US" sz="2000" b="1" dirty="0">
                <a:solidFill>
                  <a:schemeClr val="accent2">
                    <a:lumMod val="75000"/>
                  </a:schemeClr>
                </a:solidFill>
                <a:latin typeface="楷体" panose="02010609060101010101" pitchFamily="2" charset="-122"/>
                <a:ea typeface="楷体" panose="02010609060101010101" pitchFamily="2" charset="-122"/>
              </a:rPr>
              <a:t>二、“</a:t>
            </a:r>
            <a:r>
              <a:rPr lang="en-US" altLang="zh-CN" sz="2000" b="1" dirty="0">
                <a:solidFill>
                  <a:schemeClr val="accent2">
                    <a:lumMod val="75000"/>
                  </a:schemeClr>
                </a:solidFill>
                <a:latin typeface="楷体" panose="02010609060101010101" pitchFamily="2" charset="-122"/>
                <a:ea typeface="楷体" panose="02010609060101010101" pitchFamily="2" charset="-122"/>
              </a:rPr>
              <a:t>5W”</a:t>
            </a:r>
            <a:r>
              <a:rPr lang="zh-CN" altLang="en-US" sz="2000" b="1" dirty="0">
                <a:solidFill>
                  <a:schemeClr val="accent2">
                    <a:lumMod val="75000"/>
                  </a:schemeClr>
                </a:solidFill>
                <a:latin typeface="楷体" panose="02010609060101010101" pitchFamily="2" charset="-122"/>
                <a:ea typeface="楷体" panose="02010609060101010101" pitchFamily="2" charset="-122"/>
              </a:rPr>
              <a:t>法</a:t>
            </a:r>
            <a:endParaRPr lang="zh-CN" altLang="en-US" sz="2000" b="1" dirty="0">
              <a:solidFill>
                <a:schemeClr val="accent2">
                  <a:lumMod val="75000"/>
                </a:schemeClr>
              </a:solidFill>
              <a:latin typeface="楷体" panose="02010609060101010101" pitchFamily="2" charset="-122"/>
              <a:ea typeface="楷体" panose="02010609060101010101" pitchFamily="2" charset="-122"/>
            </a:endParaRPr>
          </a:p>
        </p:txBody>
      </p:sp>
      <p:sp>
        <p:nvSpPr>
          <p:cNvPr id="24" name="矩形 23"/>
          <p:cNvSpPr/>
          <p:nvPr/>
        </p:nvSpPr>
        <p:spPr>
          <a:xfrm>
            <a:off x="6026449" y="3071493"/>
            <a:ext cx="2495191" cy="481875"/>
          </a:xfrm>
          <a:prstGeom prst="rect">
            <a:avLst/>
          </a:prstGeom>
        </p:spPr>
        <p:txBody>
          <a:bodyPr wrap="square" lIns="91453" tIns="45726" rIns="91453" bIns="45726">
            <a:spAutoFit/>
          </a:bodyPr>
          <a:lstStyle/>
          <a:p>
            <a:pPr>
              <a:lnSpc>
                <a:spcPct val="150000"/>
              </a:lnSpc>
            </a:pPr>
            <a:r>
              <a:rPr lang="zh-CN" altLang="en-US" sz="2000" b="1" dirty="0">
                <a:solidFill>
                  <a:schemeClr val="accent2">
                    <a:lumMod val="75000"/>
                  </a:schemeClr>
                </a:solidFill>
                <a:latin typeface="楷体" panose="02010609060101010101" pitchFamily="2" charset="-122"/>
                <a:ea typeface="楷体" panose="02010609060101010101" pitchFamily="2" charset="-122"/>
              </a:rPr>
              <a:t>四、平衡单分析法</a:t>
            </a:r>
            <a:endParaRPr lang="zh-CN" altLang="en-US" sz="2000" b="1" dirty="0">
              <a:solidFill>
                <a:schemeClr val="accent2">
                  <a:lumMod val="75000"/>
                </a:schemeClr>
              </a:solidFill>
              <a:latin typeface="楷体" panose="02010609060101010101" pitchFamily="2" charset="-122"/>
              <a:ea typeface="楷体" panose="02010609060101010101" pitchFamily="2" charset="-122"/>
            </a:endParaRPr>
          </a:p>
        </p:txBody>
      </p:sp>
      <p:sp>
        <p:nvSpPr>
          <p:cNvPr id="26" name="AutoShape 4"/>
          <p:cNvSpPr/>
          <p:nvPr/>
        </p:nvSpPr>
        <p:spPr bwMode="auto">
          <a:xfrm>
            <a:off x="3553699" y="1586149"/>
            <a:ext cx="347723" cy="34929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28" y="17466"/>
                </a:moveTo>
                <a:cubicBezTo>
                  <a:pt x="16669" y="16923"/>
                  <a:pt x="15846" y="16465"/>
                  <a:pt x="14963" y="16121"/>
                </a:cubicBezTo>
                <a:cubicBezTo>
                  <a:pt x="15595" y="14609"/>
                  <a:pt x="15967" y="12928"/>
                  <a:pt x="16010" y="11148"/>
                </a:cubicBezTo>
                <a:lnTo>
                  <a:pt x="20188" y="11148"/>
                </a:lnTo>
                <a:cubicBezTo>
                  <a:pt x="20097" y="13612"/>
                  <a:pt x="19065" y="15838"/>
                  <a:pt x="17428" y="17466"/>
                </a:cubicBezTo>
                <a:moveTo>
                  <a:pt x="1411" y="11148"/>
                </a:moveTo>
                <a:lnTo>
                  <a:pt x="5589" y="11148"/>
                </a:lnTo>
                <a:cubicBezTo>
                  <a:pt x="5632" y="12928"/>
                  <a:pt x="6004" y="14609"/>
                  <a:pt x="6636" y="16121"/>
                </a:cubicBezTo>
                <a:cubicBezTo>
                  <a:pt x="5753" y="16465"/>
                  <a:pt x="4931" y="16923"/>
                  <a:pt x="4171" y="17466"/>
                </a:cubicBezTo>
                <a:cubicBezTo>
                  <a:pt x="2534" y="15838"/>
                  <a:pt x="1502" y="13612"/>
                  <a:pt x="1411" y="11148"/>
                </a:cubicBezTo>
                <a:moveTo>
                  <a:pt x="3785" y="4553"/>
                </a:moveTo>
                <a:cubicBezTo>
                  <a:pt x="4579" y="5170"/>
                  <a:pt x="5448" y="5691"/>
                  <a:pt x="6388" y="6084"/>
                </a:cubicBezTo>
                <a:cubicBezTo>
                  <a:pt x="5901" y="7433"/>
                  <a:pt x="5627" y="8908"/>
                  <a:pt x="5589" y="10451"/>
                </a:cubicBezTo>
                <a:lnTo>
                  <a:pt x="1411" y="10451"/>
                </a:lnTo>
                <a:cubicBezTo>
                  <a:pt x="1494" y="8190"/>
                  <a:pt x="2376" y="6135"/>
                  <a:pt x="3785" y="4553"/>
                </a:cubicBezTo>
                <a:moveTo>
                  <a:pt x="11148" y="10451"/>
                </a:moveTo>
                <a:lnTo>
                  <a:pt x="11148" y="6950"/>
                </a:lnTo>
                <a:cubicBezTo>
                  <a:pt x="12339" y="6913"/>
                  <a:pt x="13484" y="6696"/>
                  <a:pt x="14558" y="6324"/>
                </a:cubicBezTo>
                <a:cubicBezTo>
                  <a:pt x="15018" y="7598"/>
                  <a:pt x="15276" y="8992"/>
                  <a:pt x="15314" y="10451"/>
                </a:cubicBezTo>
                <a:cubicBezTo>
                  <a:pt x="15314" y="10451"/>
                  <a:pt x="11148" y="10451"/>
                  <a:pt x="11148" y="10451"/>
                </a:cubicBezTo>
                <a:close/>
                <a:moveTo>
                  <a:pt x="14311" y="15882"/>
                </a:moveTo>
                <a:cubicBezTo>
                  <a:pt x="13309" y="15559"/>
                  <a:pt x="12247" y="15380"/>
                  <a:pt x="11148" y="15346"/>
                </a:cubicBezTo>
                <a:lnTo>
                  <a:pt x="11148" y="11148"/>
                </a:lnTo>
                <a:lnTo>
                  <a:pt x="15314" y="11148"/>
                </a:lnTo>
                <a:cubicBezTo>
                  <a:pt x="15270" y="12844"/>
                  <a:pt x="14914" y="14445"/>
                  <a:pt x="14311" y="15882"/>
                </a:cubicBezTo>
                <a:moveTo>
                  <a:pt x="14683" y="16757"/>
                </a:moveTo>
                <a:cubicBezTo>
                  <a:pt x="15476" y="17063"/>
                  <a:pt x="16218" y="17466"/>
                  <a:pt x="16904" y="17941"/>
                </a:cubicBezTo>
                <a:cubicBezTo>
                  <a:pt x="15632" y="19031"/>
                  <a:pt x="14067" y="19781"/>
                  <a:pt x="12344" y="20068"/>
                </a:cubicBezTo>
                <a:cubicBezTo>
                  <a:pt x="13280" y="19136"/>
                  <a:pt x="14076" y="18017"/>
                  <a:pt x="14683" y="16757"/>
                </a:cubicBezTo>
                <a:moveTo>
                  <a:pt x="11148" y="20188"/>
                </a:moveTo>
                <a:lnTo>
                  <a:pt x="11148" y="16043"/>
                </a:lnTo>
                <a:cubicBezTo>
                  <a:pt x="12146" y="16075"/>
                  <a:pt x="13113" y="16231"/>
                  <a:pt x="14025" y="16516"/>
                </a:cubicBezTo>
                <a:cubicBezTo>
                  <a:pt x="13314" y="17970"/>
                  <a:pt x="12343" y="19223"/>
                  <a:pt x="11185" y="20186"/>
                </a:cubicBezTo>
                <a:cubicBezTo>
                  <a:pt x="11185" y="20186"/>
                  <a:pt x="11148" y="20188"/>
                  <a:pt x="11148" y="20188"/>
                </a:cubicBezTo>
                <a:close/>
                <a:moveTo>
                  <a:pt x="9255" y="20068"/>
                </a:moveTo>
                <a:cubicBezTo>
                  <a:pt x="7532" y="19781"/>
                  <a:pt x="5967" y="19031"/>
                  <a:pt x="4695" y="17941"/>
                </a:cubicBezTo>
                <a:cubicBezTo>
                  <a:pt x="5381" y="17466"/>
                  <a:pt x="6123" y="17063"/>
                  <a:pt x="6916" y="16757"/>
                </a:cubicBezTo>
                <a:cubicBezTo>
                  <a:pt x="7523" y="18017"/>
                  <a:pt x="8319" y="19136"/>
                  <a:pt x="9255" y="20068"/>
                </a:cubicBezTo>
                <a:moveTo>
                  <a:pt x="10451" y="11148"/>
                </a:moveTo>
                <a:lnTo>
                  <a:pt x="10451" y="15346"/>
                </a:lnTo>
                <a:cubicBezTo>
                  <a:pt x="9352" y="15380"/>
                  <a:pt x="8290" y="15559"/>
                  <a:pt x="7288" y="15882"/>
                </a:cubicBezTo>
                <a:cubicBezTo>
                  <a:pt x="6685" y="14445"/>
                  <a:pt x="6329" y="12844"/>
                  <a:pt x="6285" y="11148"/>
                </a:cubicBezTo>
                <a:cubicBezTo>
                  <a:pt x="6285" y="11148"/>
                  <a:pt x="10451" y="11148"/>
                  <a:pt x="10451" y="11148"/>
                </a:cubicBezTo>
                <a:close/>
                <a:moveTo>
                  <a:pt x="7041" y="6324"/>
                </a:moveTo>
                <a:cubicBezTo>
                  <a:pt x="8115" y="6696"/>
                  <a:pt x="9260" y="6913"/>
                  <a:pt x="10451" y="6950"/>
                </a:cubicBezTo>
                <a:lnTo>
                  <a:pt x="10451" y="10451"/>
                </a:lnTo>
                <a:lnTo>
                  <a:pt x="6285" y="10451"/>
                </a:lnTo>
                <a:cubicBezTo>
                  <a:pt x="6324" y="8992"/>
                  <a:pt x="6581" y="7598"/>
                  <a:pt x="7041" y="6324"/>
                </a:cubicBezTo>
                <a:moveTo>
                  <a:pt x="6651" y="5442"/>
                </a:moveTo>
                <a:cubicBezTo>
                  <a:pt x="5790" y="5084"/>
                  <a:pt x="4993" y="4609"/>
                  <a:pt x="4263" y="4050"/>
                </a:cubicBezTo>
                <a:cubicBezTo>
                  <a:pt x="5606" y="2749"/>
                  <a:pt x="7332" y="1851"/>
                  <a:pt x="9255" y="1531"/>
                </a:cubicBezTo>
                <a:cubicBezTo>
                  <a:pt x="8175" y="2610"/>
                  <a:pt x="7286" y="3939"/>
                  <a:pt x="6651" y="5442"/>
                </a:cubicBezTo>
                <a:moveTo>
                  <a:pt x="10451" y="1411"/>
                </a:moveTo>
                <a:lnTo>
                  <a:pt x="10451" y="6253"/>
                </a:lnTo>
                <a:cubicBezTo>
                  <a:pt x="9352" y="6217"/>
                  <a:pt x="8296" y="6021"/>
                  <a:pt x="7303" y="5681"/>
                </a:cubicBezTo>
                <a:cubicBezTo>
                  <a:pt x="8029" y="3972"/>
                  <a:pt x="9101" y="2507"/>
                  <a:pt x="10415" y="1413"/>
                </a:cubicBezTo>
                <a:cubicBezTo>
                  <a:pt x="10427" y="1412"/>
                  <a:pt x="10439" y="1411"/>
                  <a:pt x="10451" y="1411"/>
                </a:cubicBezTo>
                <a:moveTo>
                  <a:pt x="12344" y="1531"/>
                </a:moveTo>
                <a:cubicBezTo>
                  <a:pt x="14267" y="1851"/>
                  <a:pt x="15993" y="2749"/>
                  <a:pt x="17336" y="4050"/>
                </a:cubicBezTo>
                <a:cubicBezTo>
                  <a:pt x="16606" y="4609"/>
                  <a:pt x="15809" y="5084"/>
                  <a:pt x="14948" y="5442"/>
                </a:cubicBezTo>
                <a:cubicBezTo>
                  <a:pt x="14313" y="3939"/>
                  <a:pt x="13424" y="2610"/>
                  <a:pt x="12344" y="1531"/>
                </a:cubicBezTo>
                <a:moveTo>
                  <a:pt x="11184" y="1413"/>
                </a:moveTo>
                <a:cubicBezTo>
                  <a:pt x="12498" y="2507"/>
                  <a:pt x="13570" y="3972"/>
                  <a:pt x="14296" y="5681"/>
                </a:cubicBezTo>
                <a:cubicBezTo>
                  <a:pt x="13303" y="6021"/>
                  <a:pt x="12247" y="6217"/>
                  <a:pt x="11148" y="6253"/>
                </a:cubicBezTo>
                <a:lnTo>
                  <a:pt x="11148" y="1411"/>
                </a:lnTo>
                <a:cubicBezTo>
                  <a:pt x="11160" y="1411"/>
                  <a:pt x="11172" y="1412"/>
                  <a:pt x="11184" y="1413"/>
                </a:cubicBezTo>
                <a:moveTo>
                  <a:pt x="10414" y="20186"/>
                </a:moveTo>
                <a:cubicBezTo>
                  <a:pt x="9256" y="19223"/>
                  <a:pt x="8285" y="17970"/>
                  <a:pt x="7574" y="16516"/>
                </a:cubicBezTo>
                <a:cubicBezTo>
                  <a:pt x="8486" y="16231"/>
                  <a:pt x="9453" y="16075"/>
                  <a:pt x="10451" y="16043"/>
                </a:cubicBezTo>
                <a:lnTo>
                  <a:pt x="10451" y="20188"/>
                </a:lnTo>
                <a:cubicBezTo>
                  <a:pt x="10451" y="20188"/>
                  <a:pt x="10414" y="20186"/>
                  <a:pt x="10414" y="20186"/>
                </a:cubicBezTo>
                <a:close/>
                <a:moveTo>
                  <a:pt x="20188" y="10451"/>
                </a:moveTo>
                <a:lnTo>
                  <a:pt x="16010" y="10451"/>
                </a:lnTo>
                <a:cubicBezTo>
                  <a:pt x="15972" y="8908"/>
                  <a:pt x="15698" y="7433"/>
                  <a:pt x="15211" y="6084"/>
                </a:cubicBezTo>
                <a:cubicBezTo>
                  <a:pt x="16151" y="5691"/>
                  <a:pt x="17020" y="5170"/>
                  <a:pt x="17814" y="4553"/>
                </a:cubicBezTo>
                <a:cubicBezTo>
                  <a:pt x="19223" y="6135"/>
                  <a:pt x="20105" y="8190"/>
                  <a:pt x="20188" y="10451"/>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ysClr val="window" lastClr="FFFFFF"/>
          </a:solidFill>
          <a:ln>
            <a:noFill/>
          </a:ln>
          <a:effectLst/>
        </p:spPr>
        <p:txBody>
          <a:bodyPr lIns="19053" tIns="19053" rIns="19053" bIns="19053" anchor="ctr"/>
          <a:lstStyle/>
          <a:p>
            <a:pPr algn="ctr" defTabSz="228600" fontAlgn="auto">
              <a:spcBef>
                <a:spcPts val="0"/>
              </a:spcBef>
              <a:spcAft>
                <a:spcPts val="0"/>
              </a:spcAft>
              <a:defRPr/>
            </a:pPr>
            <a:endParaRPr lang="en-US" sz="1495" kern="0" dirty="0">
              <a:solidFill>
                <a:srgbClr val="FFFFFF"/>
              </a:solidFill>
              <a:effectLst>
                <a:outerShdw blurRad="38100" dist="38100" dir="2700000" algn="tl">
                  <a:srgbClr val="000000"/>
                </a:outerShdw>
              </a:effectLst>
              <a:latin typeface="楷体" panose="02010609060101010101" pitchFamily="2" charset="-122"/>
              <a:sym typeface="Gill Sans" charset="0"/>
            </a:endParaRPr>
          </a:p>
        </p:txBody>
      </p:sp>
      <p:grpSp>
        <p:nvGrpSpPr>
          <p:cNvPr id="27" name="Group 112"/>
          <p:cNvGrpSpPr/>
          <p:nvPr/>
        </p:nvGrpSpPr>
        <p:grpSpPr>
          <a:xfrm>
            <a:off x="3616700" y="3295048"/>
            <a:ext cx="359841" cy="337103"/>
            <a:chOff x="5368132" y="3540125"/>
            <a:chExt cx="465138" cy="435769"/>
          </a:xfrm>
          <a:solidFill>
            <a:sysClr val="window" lastClr="FFFFFF"/>
          </a:solidFill>
        </p:grpSpPr>
        <p:sp>
          <p:nvSpPr>
            <p:cNvPr id="28" name="AutoShape 110"/>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p:spPr>
          <p:txBody>
            <a:bodyPr lIns="13549" tIns="13549" rIns="13549" bIns="13549" anchor="ctr"/>
            <a:lstStyle/>
            <a:p>
              <a:pPr algn="ctr" defTabSz="228600" fontAlgn="auto">
                <a:spcBef>
                  <a:spcPts val="0"/>
                </a:spcBef>
                <a:spcAft>
                  <a:spcPts val="0"/>
                </a:spcAft>
                <a:defRPr/>
              </a:pPr>
              <a:endParaRPr lang="en-US" sz="1495" kern="0" dirty="0">
                <a:solidFill>
                  <a:srgbClr val="FFFFFF"/>
                </a:solidFill>
                <a:effectLst>
                  <a:outerShdw blurRad="38100" dist="38100" dir="2700000" algn="tl">
                    <a:srgbClr val="000000"/>
                  </a:outerShdw>
                </a:effectLst>
                <a:latin typeface="楷体" panose="02010609060101010101" pitchFamily="2" charset="-122"/>
                <a:sym typeface="Gill Sans" charset="0"/>
              </a:endParaRPr>
            </a:p>
          </p:txBody>
        </p:sp>
        <p:sp>
          <p:nvSpPr>
            <p:cNvPr id="29" name="AutoShape 111"/>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p:spPr>
          <p:txBody>
            <a:bodyPr lIns="13549" tIns="13549" rIns="13549" bIns="13549" anchor="ctr"/>
            <a:lstStyle/>
            <a:p>
              <a:pPr algn="ctr" defTabSz="228600" fontAlgn="auto">
                <a:spcBef>
                  <a:spcPts val="0"/>
                </a:spcBef>
                <a:spcAft>
                  <a:spcPts val="0"/>
                </a:spcAft>
                <a:defRPr/>
              </a:pPr>
              <a:endParaRPr lang="en-US" sz="1495" kern="0" dirty="0">
                <a:solidFill>
                  <a:srgbClr val="FFFFFF"/>
                </a:solidFill>
                <a:effectLst>
                  <a:outerShdw blurRad="38100" dist="38100" dir="2700000" algn="tl">
                    <a:srgbClr val="000000"/>
                  </a:outerShdw>
                </a:effectLst>
                <a:latin typeface="楷体" panose="02010609060101010101" pitchFamily="2" charset="-122"/>
                <a:sym typeface="Gill Sans" charset="0"/>
              </a:endParaRPr>
            </a:p>
          </p:txBody>
        </p:sp>
      </p:grpSp>
      <p:grpSp>
        <p:nvGrpSpPr>
          <p:cNvPr id="30" name="组合 29"/>
          <p:cNvGrpSpPr/>
          <p:nvPr/>
        </p:nvGrpSpPr>
        <p:grpSpPr>
          <a:xfrm>
            <a:off x="5349016" y="1623512"/>
            <a:ext cx="246853" cy="359821"/>
            <a:chOff x="2528974" y="2863357"/>
            <a:chExt cx="246811" cy="359779"/>
          </a:xfrm>
          <a:solidFill>
            <a:sysClr val="window" lastClr="FFFFFF"/>
          </a:solidFill>
        </p:grpSpPr>
        <p:sp>
          <p:nvSpPr>
            <p:cNvPr id="31" name="AutoShape 113"/>
            <p:cNvSpPr/>
            <p:nvPr/>
          </p:nvSpPr>
          <p:spPr bwMode="auto">
            <a:xfrm>
              <a:off x="2528974" y="2863357"/>
              <a:ext cx="246811" cy="35977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p:spPr>
          <p:txBody>
            <a:bodyPr lIns="13549" tIns="13549" rIns="13549" bIns="13549" anchor="ctr"/>
            <a:lstStyle/>
            <a:p>
              <a:pPr algn="ctr" defTabSz="228600" fontAlgn="auto">
                <a:spcBef>
                  <a:spcPts val="0"/>
                </a:spcBef>
                <a:spcAft>
                  <a:spcPts val="0"/>
                </a:spcAft>
                <a:defRPr/>
              </a:pPr>
              <a:endParaRPr lang="en-US" sz="1495" kern="0" dirty="0">
                <a:solidFill>
                  <a:srgbClr val="FFFFFF"/>
                </a:solidFill>
                <a:effectLst>
                  <a:outerShdw blurRad="38100" dist="38100" dir="2700000" algn="tl">
                    <a:srgbClr val="000000"/>
                  </a:outerShdw>
                </a:effectLst>
                <a:latin typeface="楷体" panose="02010609060101010101" pitchFamily="2" charset="-122"/>
                <a:sym typeface="Gill Sans" charset="0"/>
              </a:endParaRPr>
            </a:p>
          </p:txBody>
        </p:sp>
        <p:sp>
          <p:nvSpPr>
            <p:cNvPr id="32" name="AutoShape 114"/>
            <p:cNvSpPr/>
            <p:nvPr/>
          </p:nvSpPr>
          <p:spPr bwMode="auto">
            <a:xfrm>
              <a:off x="2584843" y="2919841"/>
              <a:ext cx="73061" cy="7306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p:spPr>
          <p:txBody>
            <a:bodyPr lIns="13549" tIns="13549" rIns="13549" bIns="13549" anchor="ctr"/>
            <a:lstStyle/>
            <a:p>
              <a:pPr algn="ctr" defTabSz="228600" fontAlgn="auto">
                <a:spcBef>
                  <a:spcPts val="0"/>
                </a:spcBef>
                <a:spcAft>
                  <a:spcPts val="0"/>
                </a:spcAft>
                <a:defRPr/>
              </a:pPr>
              <a:endParaRPr lang="en-US" sz="1495" kern="0" dirty="0">
                <a:solidFill>
                  <a:srgbClr val="FFFFFF"/>
                </a:solidFill>
                <a:effectLst>
                  <a:outerShdw blurRad="38100" dist="38100" dir="2700000" algn="tl">
                    <a:srgbClr val="000000"/>
                  </a:outerShdw>
                </a:effectLst>
                <a:latin typeface="楷体" panose="02010609060101010101" pitchFamily="2" charset="-122"/>
                <a:sym typeface="Gill Sans" charset="0"/>
              </a:endParaRPr>
            </a:p>
          </p:txBody>
        </p:sp>
      </p:grpSp>
      <p:grpSp>
        <p:nvGrpSpPr>
          <p:cNvPr id="33" name="组合 32"/>
          <p:cNvGrpSpPr/>
          <p:nvPr/>
        </p:nvGrpSpPr>
        <p:grpSpPr>
          <a:xfrm>
            <a:off x="5315253" y="3267352"/>
            <a:ext cx="269922" cy="358818"/>
            <a:chOff x="1798638" y="2859882"/>
            <a:chExt cx="269875" cy="358775"/>
          </a:xfrm>
        </p:grpSpPr>
        <p:sp>
          <p:nvSpPr>
            <p:cNvPr id="34" name="AutoShape 115"/>
            <p:cNvSpPr/>
            <p:nvPr/>
          </p:nvSpPr>
          <p:spPr bwMode="auto">
            <a:xfrm>
              <a:off x="1798638" y="2859882"/>
              <a:ext cx="269875" cy="358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0" y="12825"/>
                  </a:moveTo>
                  <a:lnTo>
                    <a:pt x="19800" y="13500"/>
                  </a:lnTo>
                  <a:lnTo>
                    <a:pt x="19800" y="14850"/>
                  </a:lnTo>
                  <a:lnTo>
                    <a:pt x="19800" y="15525"/>
                  </a:lnTo>
                  <a:cubicBezTo>
                    <a:pt x="19800" y="18129"/>
                    <a:pt x="16972" y="20249"/>
                    <a:pt x="13499" y="20249"/>
                  </a:cubicBezTo>
                  <a:lnTo>
                    <a:pt x="8099" y="20249"/>
                  </a:lnTo>
                  <a:cubicBezTo>
                    <a:pt x="4627" y="20249"/>
                    <a:pt x="1800" y="18129"/>
                    <a:pt x="1800" y="15525"/>
                  </a:cubicBezTo>
                  <a:lnTo>
                    <a:pt x="1800" y="14850"/>
                  </a:lnTo>
                  <a:lnTo>
                    <a:pt x="1800" y="13500"/>
                  </a:lnTo>
                  <a:lnTo>
                    <a:pt x="1800" y="12825"/>
                  </a:lnTo>
                  <a:lnTo>
                    <a:pt x="1800" y="10800"/>
                  </a:lnTo>
                  <a:cubicBezTo>
                    <a:pt x="1800" y="10427"/>
                    <a:pt x="2203" y="10124"/>
                    <a:pt x="2699" y="10124"/>
                  </a:cubicBezTo>
                  <a:lnTo>
                    <a:pt x="4499" y="10124"/>
                  </a:lnTo>
                  <a:lnTo>
                    <a:pt x="17100" y="10124"/>
                  </a:lnTo>
                  <a:lnTo>
                    <a:pt x="18899" y="10124"/>
                  </a:lnTo>
                  <a:cubicBezTo>
                    <a:pt x="19396" y="10124"/>
                    <a:pt x="19800" y="10427"/>
                    <a:pt x="19800" y="10800"/>
                  </a:cubicBezTo>
                  <a:cubicBezTo>
                    <a:pt x="19800" y="10800"/>
                    <a:pt x="19800" y="12825"/>
                    <a:pt x="19800" y="12825"/>
                  </a:cubicBezTo>
                  <a:close/>
                  <a:moveTo>
                    <a:pt x="14400" y="6075"/>
                  </a:moveTo>
                  <a:lnTo>
                    <a:pt x="14400" y="6076"/>
                  </a:lnTo>
                  <a:lnTo>
                    <a:pt x="14400" y="8774"/>
                  </a:lnTo>
                  <a:lnTo>
                    <a:pt x="7200" y="8774"/>
                  </a:lnTo>
                  <a:lnTo>
                    <a:pt x="7200" y="6076"/>
                  </a:lnTo>
                  <a:lnTo>
                    <a:pt x="7200" y="6075"/>
                  </a:lnTo>
                  <a:cubicBezTo>
                    <a:pt x="7200" y="4583"/>
                    <a:pt x="8811" y="3375"/>
                    <a:pt x="10800" y="3375"/>
                  </a:cubicBezTo>
                  <a:cubicBezTo>
                    <a:pt x="12788" y="3375"/>
                    <a:pt x="14400" y="4583"/>
                    <a:pt x="14400" y="6075"/>
                  </a:cubicBezTo>
                  <a:moveTo>
                    <a:pt x="4499" y="6075"/>
                  </a:moveTo>
                  <a:cubicBezTo>
                    <a:pt x="4499" y="3465"/>
                    <a:pt x="7320" y="1350"/>
                    <a:pt x="10800" y="1350"/>
                  </a:cubicBezTo>
                  <a:cubicBezTo>
                    <a:pt x="14279" y="1350"/>
                    <a:pt x="17100" y="3465"/>
                    <a:pt x="17100" y="6075"/>
                  </a:cubicBezTo>
                  <a:lnTo>
                    <a:pt x="17100" y="8774"/>
                  </a:lnTo>
                  <a:lnTo>
                    <a:pt x="15299" y="8774"/>
                  </a:lnTo>
                  <a:lnTo>
                    <a:pt x="15299" y="6076"/>
                  </a:lnTo>
                  <a:cubicBezTo>
                    <a:pt x="15299" y="4212"/>
                    <a:pt x="13285" y="2701"/>
                    <a:pt x="10800" y="2701"/>
                  </a:cubicBezTo>
                  <a:cubicBezTo>
                    <a:pt x="8314" y="2701"/>
                    <a:pt x="6299" y="4212"/>
                    <a:pt x="6299" y="6076"/>
                  </a:cubicBezTo>
                  <a:lnTo>
                    <a:pt x="6299" y="8774"/>
                  </a:lnTo>
                  <a:lnTo>
                    <a:pt x="4499" y="8774"/>
                  </a:lnTo>
                  <a:cubicBezTo>
                    <a:pt x="4499" y="8774"/>
                    <a:pt x="4499" y="6075"/>
                    <a:pt x="4499" y="6075"/>
                  </a:cubicBezTo>
                  <a:close/>
                  <a:moveTo>
                    <a:pt x="18899" y="8774"/>
                  </a:moveTo>
                  <a:lnTo>
                    <a:pt x="18899" y="6075"/>
                  </a:lnTo>
                  <a:cubicBezTo>
                    <a:pt x="18899" y="2719"/>
                    <a:pt x="15274" y="0"/>
                    <a:pt x="10800" y="0"/>
                  </a:cubicBezTo>
                  <a:cubicBezTo>
                    <a:pt x="6325" y="0"/>
                    <a:pt x="2699" y="2719"/>
                    <a:pt x="2699" y="6075"/>
                  </a:cubicBezTo>
                  <a:lnTo>
                    <a:pt x="2699" y="8774"/>
                  </a:lnTo>
                  <a:cubicBezTo>
                    <a:pt x="1208" y="8774"/>
                    <a:pt x="0" y="9681"/>
                    <a:pt x="0" y="10800"/>
                  </a:cubicBezTo>
                  <a:lnTo>
                    <a:pt x="0" y="12825"/>
                  </a:lnTo>
                  <a:lnTo>
                    <a:pt x="0" y="13500"/>
                  </a:lnTo>
                  <a:lnTo>
                    <a:pt x="0" y="14850"/>
                  </a:lnTo>
                  <a:lnTo>
                    <a:pt x="0" y="15525"/>
                  </a:lnTo>
                  <a:cubicBezTo>
                    <a:pt x="0" y="18880"/>
                    <a:pt x="3625" y="21599"/>
                    <a:pt x="8099" y="21599"/>
                  </a:cubicBezTo>
                  <a:lnTo>
                    <a:pt x="13499" y="21599"/>
                  </a:lnTo>
                  <a:cubicBezTo>
                    <a:pt x="17974" y="21599"/>
                    <a:pt x="21600" y="18880"/>
                    <a:pt x="21600" y="15525"/>
                  </a:cubicBezTo>
                  <a:lnTo>
                    <a:pt x="21600" y="14850"/>
                  </a:lnTo>
                  <a:lnTo>
                    <a:pt x="21600" y="13500"/>
                  </a:lnTo>
                  <a:lnTo>
                    <a:pt x="21600" y="12825"/>
                  </a:lnTo>
                  <a:lnTo>
                    <a:pt x="21600" y="10800"/>
                  </a:lnTo>
                  <a:cubicBezTo>
                    <a:pt x="21600" y="9681"/>
                    <a:pt x="20391" y="8774"/>
                    <a:pt x="18899" y="8774"/>
                  </a:cubicBezTo>
                </a:path>
              </a:pathLst>
            </a:custGeom>
            <a:solidFill>
              <a:sysClr val="window" lastClr="FFFFFF"/>
            </a:solidFill>
            <a:ln>
              <a:noFill/>
            </a:ln>
            <a:effectLst/>
          </p:spPr>
          <p:txBody>
            <a:bodyPr lIns="13549" tIns="13549" rIns="13549" bIns="13549" anchor="ctr"/>
            <a:lstStyle/>
            <a:p>
              <a:pPr algn="ctr" defTabSz="228600" fontAlgn="auto">
                <a:spcBef>
                  <a:spcPts val="0"/>
                </a:spcBef>
                <a:spcAft>
                  <a:spcPts val="0"/>
                </a:spcAft>
                <a:defRPr/>
              </a:pPr>
              <a:endParaRPr lang="en-US" sz="1495" kern="0" dirty="0">
                <a:solidFill>
                  <a:srgbClr val="FFFFFF"/>
                </a:solidFill>
                <a:effectLst>
                  <a:outerShdw blurRad="38100" dist="38100" dir="2700000" algn="tl">
                    <a:srgbClr val="000000"/>
                  </a:outerShdw>
                </a:effectLst>
                <a:latin typeface="楷体" panose="02010609060101010101" pitchFamily="2" charset="-122"/>
                <a:sym typeface="Gill Sans" charset="0"/>
              </a:endParaRPr>
            </a:p>
          </p:txBody>
        </p:sp>
        <p:sp>
          <p:nvSpPr>
            <p:cNvPr id="35" name="AutoShape 116"/>
            <p:cNvSpPr/>
            <p:nvPr/>
          </p:nvSpPr>
          <p:spPr bwMode="auto">
            <a:xfrm>
              <a:off x="1911350" y="3072730"/>
              <a:ext cx="44450" cy="682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3226"/>
                    <a:pt x="0" y="7201"/>
                  </a:cubicBezTo>
                  <a:cubicBezTo>
                    <a:pt x="0" y="9390"/>
                    <a:pt x="1798" y="13537"/>
                    <a:pt x="3601" y="16821"/>
                  </a:cubicBezTo>
                  <a:cubicBezTo>
                    <a:pt x="5070" y="19493"/>
                    <a:pt x="6916" y="21600"/>
                    <a:pt x="10800" y="21600"/>
                  </a:cubicBezTo>
                  <a:cubicBezTo>
                    <a:pt x="15016" y="21600"/>
                    <a:pt x="16529" y="19514"/>
                    <a:pt x="18003" y="16858"/>
                  </a:cubicBezTo>
                  <a:cubicBezTo>
                    <a:pt x="19828" y="13567"/>
                    <a:pt x="21600" y="9397"/>
                    <a:pt x="21600" y="7201"/>
                  </a:cubicBezTo>
                  <a:cubicBezTo>
                    <a:pt x="21600" y="3226"/>
                    <a:pt x="16761" y="0"/>
                    <a:pt x="10800" y="0"/>
                  </a:cubicBezTo>
                </a:path>
              </a:pathLst>
            </a:custGeom>
            <a:solidFill>
              <a:sysClr val="window" lastClr="FFFFFF"/>
            </a:solidFill>
            <a:ln>
              <a:noFill/>
            </a:ln>
            <a:effectLst/>
          </p:spPr>
          <p:txBody>
            <a:bodyPr lIns="13549" tIns="13549" rIns="13549" bIns="13549" anchor="ctr"/>
            <a:lstStyle/>
            <a:p>
              <a:pPr algn="ctr" defTabSz="228600" fontAlgn="auto">
                <a:spcBef>
                  <a:spcPts val="0"/>
                </a:spcBef>
                <a:spcAft>
                  <a:spcPts val="0"/>
                </a:spcAft>
                <a:defRPr/>
              </a:pPr>
              <a:endParaRPr lang="en-US" sz="1495" kern="0" dirty="0">
                <a:solidFill>
                  <a:srgbClr val="FFFFFF"/>
                </a:solidFill>
                <a:effectLst>
                  <a:outerShdw blurRad="38100" dist="38100" dir="2700000" algn="tl">
                    <a:srgbClr val="000000"/>
                  </a:outerShdw>
                </a:effectLst>
                <a:latin typeface="楷体" panose="02010609060101010101" pitchFamily="2" charset="-122"/>
                <a:sym typeface="Gill Sans" charset="0"/>
              </a:endParaRPr>
            </a:p>
          </p:txBody>
        </p:sp>
      </p:grpSp>
      <p:sp>
        <p:nvSpPr>
          <p:cNvPr id="39" name="文本框 38"/>
          <p:cNvSpPr txBox="1"/>
          <p:nvPr/>
        </p:nvSpPr>
        <p:spPr>
          <a:xfrm>
            <a:off x="3276650" y="244648"/>
            <a:ext cx="2088232"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职业决策方法</a:t>
            </a:r>
            <a:endParaRPr lang="zh-CN" altLang="en-US" sz="2400" b="1" dirty="0">
              <a:latin typeface="微软雅黑" panose="020B0503020204020204" pitchFamily="34" charset="-122"/>
              <a:ea typeface="微软雅黑" panose="020B0503020204020204" pitchFamily="34" charset="-122"/>
            </a:endParaRPr>
          </a:p>
        </p:txBody>
      </p:sp>
      <p:sp>
        <p:nvSpPr>
          <p:cNvPr id="40" name="等腰三角形 3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2"/>
                                        </p:tgtEl>
                                        <p:attrNameLst>
                                          <p:attrName>style.visibility</p:attrName>
                                        </p:attrNameLst>
                                      </p:cBhvr>
                                      <p:to>
                                        <p:strVal val="visible"/>
                                      </p:to>
                                    </p:set>
                                    <p:animEffect transition="in" filter="fade">
                                      <p:cBhvr>
                                        <p:cTn id="14" dur="1000"/>
                                        <p:tgtEl>
                                          <p:spTgt spid="22"/>
                                        </p:tgtEl>
                                      </p:cBhvr>
                                    </p:animEffect>
                                    <p:anim calcmode="lin" valueType="num">
                                      <p:cBhvr>
                                        <p:cTn id="15" dur="1000" fill="hold"/>
                                        <p:tgtEl>
                                          <p:spTgt spid="22"/>
                                        </p:tgtEl>
                                        <p:attrNameLst>
                                          <p:attrName>ppt_x</p:attrName>
                                        </p:attrNameLst>
                                      </p:cBhvr>
                                      <p:tavLst>
                                        <p:tav tm="0">
                                          <p:val>
                                            <p:strVal val="#ppt_x"/>
                                          </p:val>
                                        </p:tav>
                                        <p:tav tm="100000">
                                          <p:val>
                                            <p:strVal val="#ppt_x"/>
                                          </p:val>
                                        </p:tav>
                                      </p:tavLst>
                                    </p:anim>
                                    <p:anim calcmode="lin" valueType="num">
                                      <p:cBhvr>
                                        <p:cTn id="16"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fade">
                                      <p:cBhvr>
                                        <p:cTn id="21" dur="1000"/>
                                        <p:tgtEl>
                                          <p:spTgt spid="20"/>
                                        </p:tgtEl>
                                      </p:cBhvr>
                                    </p:animEffect>
                                    <p:anim calcmode="lin" valueType="num">
                                      <p:cBhvr>
                                        <p:cTn id="22" dur="1000" fill="hold"/>
                                        <p:tgtEl>
                                          <p:spTgt spid="20"/>
                                        </p:tgtEl>
                                        <p:attrNameLst>
                                          <p:attrName>ppt_x</p:attrName>
                                        </p:attrNameLst>
                                      </p:cBhvr>
                                      <p:tavLst>
                                        <p:tav tm="0">
                                          <p:val>
                                            <p:strVal val="#ppt_x"/>
                                          </p:val>
                                        </p:tav>
                                        <p:tav tm="100000">
                                          <p:val>
                                            <p:strVal val="#ppt_x"/>
                                          </p:val>
                                        </p:tav>
                                      </p:tavLst>
                                    </p:anim>
                                    <p:anim calcmode="lin" valueType="num">
                                      <p:cBhvr>
                                        <p:cTn id="23"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24"/>
                                        </p:tgtEl>
                                        <p:attrNameLst>
                                          <p:attrName>style.visibility</p:attrName>
                                        </p:attrNameLst>
                                      </p:cBhvr>
                                      <p:to>
                                        <p:strVal val="visible"/>
                                      </p:to>
                                    </p:set>
                                    <p:animEffect transition="in" filter="fade">
                                      <p:cBhvr>
                                        <p:cTn id="28" dur="1000"/>
                                        <p:tgtEl>
                                          <p:spTgt spid="24"/>
                                        </p:tgtEl>
                                      </p:cBhvr>
                                    </p:animEffect>
                                    <p:anim calcmode="lin" valueType="num">
                                      <p:cBhvr>
                                        <p:cTn id="29" dur="1000" fill="hold"/>
                                        <p:tgtEl>
                                          <p:spTgt spid="24"/>
                                        </p:tgtEl>
                                        <p:attrNameLst>
                                          <p:attrName>ppt_x</p:attrName>
                                        </p:attrNameLst>
                                      </p:cBhvr>
                                      <p:tavLst>
                                        <p:tav tm="0">
                                          <p:val>
                                            <p:strVal val="#ppt_x"/>
                                          </p:val>
                                        </p:tav>
                                        <p:tav tm="100000">
                                          <p:val>
                                            <p:strVal val="#ppt_x"/>
                                          </p:val>
                                        </p:tav>
                                      </p:tavLst>
                                    </p:anim>
                                    <p:anim calcmode="lin" valueType="num">
                                      <p:cBhvr>
                                        <p:cTn id="30"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0" grpId="0"/>
      <p:bldP spid="22" grpId="0"/>
      <p:bldP spid="24"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432303" y="964875"/>
            <a:ext cx="8386636" cy="3046988"/>
          </a:xfrm>
          <a:prstGeom prst="rect">
            <a:avLst/>
          </a:prstGeom>
          <a:noFill/>
        </p:spPr>
        <p:txBody>
          <a:bodyPr wrap="square">
            <a:spAutoFit/>
          </a:bodyPr>
          <a:lstStyle/>
          <a:p>
            <a:r>
              <a:rPr lang="zh-CN" altLang="en-US" sz="1600" dirty="0"/>
              <a:t>    个体在充分认识自我，了解职业和环境之后，还应评估各种因素对自己职业生涯的影响，判断自己的兴趣、爱好、特长、性格、气质与能力等是否适合当前的环境。个体要进行如此复杂的分析和评估，就需要强大的评估工具，</a:t>
            </a:r>
            <a:r>
              <a:rPr lang="en-US" altLang="zh-CN" sz="1600" dirty="0"/>
              <a:t>SWOT</a:t>
            </a:r>
            <a:r>
              <a:rPr lang="zh-CN" altLang="en-US" sz="1600" dirty="0"/>
              <a:t>分析法是最为常用的一种分析、评估方法。</a:t>
            </a:r>
            <a:endParaRPr lang="en-US" altLang="zh-CN" sz="1600" dirty="0"/>
          </a:p>
          <a:p>
            <a:r>
              <a:rPr lang="en-US" altLang="zh-CN" sz="1600" dirty="0">
                <a:solidFill>
                  <a:schemeClr val="accent2"/>
                </a:solidFill>
              </a:rPr>
              <a:t>   SWOT</a:t>
            </a:r>
            <a:r>
              <a:rPr lang="zh-CN" altLang="en-US" sz="1600" dirty="0">
                <a:solidFill>
                  <a:schemeClr val="accent2"/>
                </a:solidFill>
              </a:rPr>
              <a:t>分析法是在市场营销管理领域被广泛使用的强大分析工具。</a:t>
            </a:r>
            <a:r>
              <a:rPr lang="zh-CN" altLang="en-US" sz="1600" dirty="0"/>
              <a:t>它是由旧金山大学的管理学教授于</a:t>
            </a:r>
            <a:r>
              <a:rPr lang="en-US" altLang="zh-CN" sz="1600" dirty="0"/>
              <a:t>20</a:t>
            </a:r>
            <a:r>
              <a:rPr lang="zh-CN" altLang="en-US" sz="1600" dirty="0"/>
              <a:t>世纪</a:t>
            </a:r>
            <a:r>
              <a:rPr lang="en-US" altLang="zh-CN" sz="1600" dirty="0"/>
              <a:t>80</a:t>
            </a:r>
            <a:r>
              <a:rPr lang="zh-CN" altLang="en-US" sz="1600" dirty="0"/>
              <a:t>年代初提出来的，主要用来</a:t>
            </a:r>
            <a:r>
              <a:rPr lang="zh-CN" altLang="en-US" sz="1600" dirty="0">
                <a:solidFill>
                  <a:schemeClr val="accent1"/>
                </a:solidFill>
              </a:rPr>
              <a:t>帮助决策者在竞争环境中制订适合企业发展的竞争战略，现在被引入职业生涯决策中</a:t>
            </a:r>
            <a:r>
              <a:rPr lang="zh-CN" altLang="en-US" sz="1600" dirty="0"/>
              <a:t>。</a:t>
            </a:r>
            <a:endParaRPr lang="en-US" altLang="zh-CN" sz="1600" dirty="0"/>
          </a:p>
          <a:p>
            <a:r>
              <a:rPr lang="en-US" altLang="zh-CN" sz="1600" dirty="0"/>
              <a:t>   </a:t>
            </a:r>
            <a:r>
              <a:rPr lang="zh-CN" altLang="en-US" sz="1600" dirty="0"/>
              <a:t>在职业生涯规划问题上，我们每个人都是自身发展的决策者，</a:t>
            </a:r>
            <a:r>
              <a:rPr lang="en-US" altLang="zh-CN" sz="1600" dirty="0"/>
              <a:t>SWOT</a:t>
            </a:r>
            <a:r>
              <a:rPr lang="zh-CN" altLang="en-US" sz="1600" dirty="0"/>
              <a:t>分析同样可以发挥有效的指导作用。</a:t>
            </a:r>
            <a:r>
              <a:rPr lang="en-US" altLang="zh-CN" sz="1600" dirty="0"/>
              <a:t>SWOT</a:t>
            </a:r>
            <a:r>
              <a:rPr lang="zh-CN" altLang="en-US" sz="1600" dirty="0"/>
              <a:t>分析中的</a:t>
            </a:r>
            <a:r>
              <a:rPr lang="en-US" altLang="zh-CN" sz="1600" dirty="0">
                <a:solidFill>
                  <a:schemeClr val="accent1"/>
                </a:solidFill>
              </a:rPr>
              <a:t>S</a:t>
            </a:r>
            <a:r>
              <a:rPr lang="zh-CN" altLang="en-US" sz="1600" dirty="0">
                <a:solidFill>
                  <a:schemeClr val="accent1"/>
                </a:solidFill>
              </a:rPr>
              <a:t>代表</a:t>
            </a:r>
            <a:r>
              <a:rPr lang="en-US" altLang="zh-CN" sz="1600" dirty="0">
                <a:solidFill>
                  <a:schemeClr val="accent1"/>
                </a:solidFill>
              </a:rPr>
              <a:t>strength(</a:t>
            </a:r>
            <a:r>
              <a:rPr lang="zh-CN" altLang="en-US" sz="1600" dirty="0">
                <a:solidFill>
                  <a:schemeClr val="accent1"/>
                </a:solidFill>
              </a:rPr>
              <a:t>优势</a:t>
            </a:r>
            <a:r>
              <a:rPr lang="en-US" altLang="zh-CN" sz="1600" dirty="0">
                <a:solidFill>
                  <a:schemeClr val="accent1"/>
                </a:solidFill>
              </a:rPr>
              <a:t>)</a:t>
            </a:r>
            <a:r>
              <a:rPr lang="zh-CN" altLang="en-US" sz="1600" dirty="0"/>
              <a:t>，</a:t>
            </a:r>
            <a:r>
              <a:rPr lang="en-US" altLang="zh-CN" sz="1600" dirty="0">
                <a:solidFill>
                  <a:schemeClr val="accent2"/>
                </a:solidFill>
              </a:rPr>
              <a:t>W</a:t>
            </a:r>
            <a:r>
              <a:rPr lang="zh-CN" altLang="en-US" sz="1600" dirty="0">
                <a:solidFill>
                  <a:schemeClr val="accent2"/>
                </a:solidFill>
              </a:rPr>
              <a:t>代表</a:t>
            </a:r>
            <a:r>
              <a:rPr lang="en-US" altLang="zh-CN" sz="1600" dirty="0">
                <a:solidFill>
                  <a:schemeClr val="accent2"/>
                </a:solidFill>
              </a:rPr>
              <a:t>weakness(</a:t>
            </a:r>
            <a:r>
              <a:rPr lang="zh-CN" altLang="en-US" sz="1600" dirty="0">
                <a:solidFill>
                  <a:schemeClr val="accent2"/>
                </a:solidFill>
              </a:rPr>
              <a:t>弱势</a:t>
            </a:r>
            <a:r>
              <a:rPr lang="en-US" altLang="zh-CN" sz="1600" dirty="0">
                <a:solidFill>
                  <a:schemeClr val="accent2"/>
                </a:solidFill>
              </a:rPr>
              <a:t>)</a:t>
            </a:r>
            <a:r>
              <a:rPr lang="zh-CN" altLang="en-US" sz="1600" dirty="0"/>
              <a:t>，</a:t>
            </a:r>
            <a:r>
              <a:rPr lang="en-US" altLang="zh-CN" sz="1600" dirty="0">
                <a:solidFill>
                  <a:schemeClr val="accent1"/>
                </a:solidFill>
              </a:rPr>
              <a:t>O</a:t>
            </a:r>
            <a:r>
              <a:rPr lang="zh-CN" altLang="en-US" sz="1600" dirty="0">
                <a:solidFill>
                  <a:schemeClr val="accent1"/>
                </a:solidFill>
              </a:rPr>
              <a:t>代表</a:t>
            </a:r>
            <a:r>
              <a:rPr lang="en-US" altLang="zh-CN" sz="1600" dirty="0">
                <a:solidFill>
                  <a:schemeClr val="accent1"/>
                </a:solidFill>
              </a:rPr>
              <a:t>opportunity(</a:t>
            </a:r>
            <a:r>
              <a:rPr lang="zh-CN" altLang="en-US" sz="1600" dirty="0">
                <a:solidFill>
                  <a:schemeClr val="accent1"/>
                </a:solidFill>
              </a:rPr>
              <a:t>机会</a:t>
            </a:r>
            <a:r>
              <a:rPr lang="en-US" altLang="zh-CN" sz="1600" dirty="0">
                <a:solidFill>
                  <a:schemeClr val="accent1"/>
                </a:solidFill>
              </a:rPr>
              <a:t>)</a:t>
            </a:r>
            <a:r>
              <a:rPr lang="zh-CN" altLang="en-US" sz="1600" dirty="0"/>
              <a:t>，</a:t>
            </a:r>
            <a:r>
              <a:rPr lang="en-US" altLang="zh-CN" sz="1600" dirty="0">
                <a:solidFill>
                  <a:schemeClr val="accent2"/>
                </a:solidFill>
              </a:rPr>
              <a:t>T</a:t>
            </a:r>
            <a:r>
              <a:rPr lang="zh-CN" altLang="en-US" sz="1600" dirty="0">
                <a:solidFill>
                  <a:schemeClr val="accent2"/>
                </a:solidFill>
              </a:rPr>
              <a:t>代表</a:t>
            </a:r>
            <a:r>
              <a:rPr lang="en-US" altLang="zh-CN" sz="1600" dirty="0">
                <a:solidFill>
                  <a:schemeClr val="accent2"/>
                </a:solidFill>
              </a:rPr>
              <a:t>treat(</a:t>
            </a:r>
            <a:r>
              <a:rPr lang="zh-CN" altLang="en-US" sz="1600" dirty="0">
                <a:solidFill>
                  <a:schemeClr val="accent2"/>
                </a:solidFill>
              </a:rPr>
              <a:t>威胁</a:t>
            </a:r>
            <a:r>
              <a:rPr lang="en-US" altLang="zh-CN" sz="1600" dirty="0">
                <a:solidFill>
                  <a:schemeClr val="accent2"/>
                </a:solidFill>
              </a:rPr>
              <a:t>)</a:t>
            </a:r>
            <a:r>
              <a:rPr lang="zh-CN" altLang="en-US" sz="1600" dirty="0"/>
              <a:t>，其中</a:t>
            </a:r>
            <a:r>
              <a:rPr lang="en-US" altLang="zh-CN" sz="1600" dirty="0"/>
              <a:t>S</a:t>
            </a:r>
            <a:r>
              <a:rPr lang="zh-CN" altLang="en-US" sz="1600" dirty="0"/>
              <a:t>、</a:t>
            </a:r>
            <a:r>
              <a:rPr lang="en-US" altLang="zh-CN" sz="1600" dirty="0"/>
              <a:t>W</a:t>
            </a:r>
            <a:r>
              <a:rPr lang="zh-CN" altLang="en-US" sz="1600" dirty="0"/>
              <a:t>是内部因素，</a:t>
            </a:r>
            <a:r>
              <a:rPr lang="en-US" altLang="zh-CN" sz="1600" dirty="0"/>
              <a:t>O</a:t>
            </a:r>
            <a:r>
              <a:rPr lang="zh-CN" altLang="en-US" sz="1600" dirty="0"/>
              <a:t>、</a:t>
            </a:r>
            <a:r>
              <a:rPr lang="en-US" altLang="zh-CN" sz="1600" dirty="0"/>
              <a:t>T</a:t>
            </a:r>
            <a:r>
              <a:rPr lang="zh-CN" altLang="en-US" sz="1600" dirty="0"/>
              <a:t>是外部因素。通过</a:t>
            </a:r>
            <a:r>
              <a:rPr lang="en-US" altLang="zh-CN" sz="1600" dirty="0"/>
              <a:t>SWOT</a:t>
            </a:r>
            <a:r>
              <a:rPr lang="zh-CN" altLang="en-US" sz="1600" dirty="0"/>
              <a:t>分析，我们就能很容易地知道自己的优点和弱点在哪里，并且可以详细地找出自己所感兴趣的不同职业道路的机会和威胁所在。</a:t>
            </a:r>
            <a:endParaRPr lang="en-US" altLang="zh-CN" sz="1200" dirty="0">
              <a:latin typeface="楷体" panose="02010609060101010101" pitchFamily="2" charset="-122"/>
              <a:ea typeface="楷体" panose="02010609060101010101" pitchFamily="2" charset="-122"/>
            </a:endParaRPr>
          </a:p>
        </p:txBody>
      </p:sp>
      <p:sp>
        <p:nvSpPr>
          <p:cNvPr id="7" name="文本框 6"/>
          <p:cNvSpPr txBox="1"/>
          <p:nvPr/>
        </p:nvSpPr>
        <p:spPr>
          <a:xfrm>
            <a:off x="2628578" y="244648"/>
            <a:ext cx="2736304"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一、</a:t>
            </a:r>
            <a:r>
              <a:rPr lang="en-US" altLang="zh-CN" sz="2400" b="1" dirty="0">
                <a:latin typeface="微软雅黑" panose="020B0503020204020204" pitchFamily="34" charset="-122"/>
                <a:ea typeface="微软雅黑" panose="020B0503020204020204" pitchFamily="34" charset="-122"/>
              </a:rPr>
              <a:t>SWOT</a:t>
            </a:r>
            <a:r>
              <a:rPr lang="zh-CN" altLang="en-US" sz="2400" b="1" dirty="0">
                <a:latin typeface="微软雅黑" panose="020B0503020204020204" pitchFamily="34" charset="-122"/>
                <a:ea typeface="微软雅黑" panose="020B0503020204020204" pitchFamily="34" charset="-122"/>
              </a:rPr>
              <a:t>分析法</a:t>
            </a:r>
            <a:endParaRPr lang="zh-CN" altLang="en-US" sz="2400" b="1" dirty="0">
              <a:latin typeface="微软雅黑" panose="020B0503020204020204" pitchFamily="34" charset="-122"/>
              <a:ea typeface="微软雅黑" panose="020B0503020204020204" pitchFamily="34" charset="-122"/>
            </a:endParaRPr>
          </a:p>
        </p:txBody>
      </p:sp>
      <p:sp>
        <p:nvSpPr>
          <p:cNvPr id="8" name="等腰三角形 7"/>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0" name="文本框 9"/>
          <p:cNvSpPr txBox="1"/>
          <p:nvPr/>
        </p:nvSpPr>
        <p:spPr>
          <a:xfrm>
            <a:off x="828378" y="4180213"/>
            <a:ext cx="7272808" cy="369332"/>
          </a:xfrm>
          <a:prstGeom prst="rect">
            <a:avLst/>
          </a:prstGeom>
          <a:noFill/>
        </p:spPr>
        <p:txBody>
          <a:bodyPr wrap="square">
            <a:spAutoFit/>
          </a:bodyPr>
          <a:lstStyle/>
          <a:p>
            <a:r>
              <a:rPr lang="zh-CN" altLang="en-US" sz="1800" u="sng" dirty="0"/>
              <a:t>在运用</a:t>
            </a:r>
            <a:r>
              <a:rPr lang="en-US" altLang="zh-CN" sz="1800" u="sng" dirty="0"/>
              <a:t>SWOT</a:t>
            </a:r>
            <a:r>
              <a:rPr lang="zh-CN" altLang="en-US" sz="1800" u="sng" dirty="0"/>
              <a:t>分析法对职业生涯机会进行评估时，我们应遵循以下步骤。</a:t>
            </a:r>
            <a:endParaRPr lang="zh-CN" altLang="en-US" u="sng" dirty="0"/>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866309" y="1595507"/>
            <a:ext cx="7810941" cy="2989280"/>
          </a:xfrm>
          <a:prstGeom prst="rect">
            <a:avLst/>
          </a:prstGeom>
          <a:noFill/>
        </p:spPr>
        <p:txBody>
          <a:bodyPr wrap="square">
            <a:spAutoFit/>
          </a:bodyPr>
          <a:lstStyle/>
          <a:p>
            <a:pPr>
              <a:lnSpc>
                <a:spcPct val="150000"/>
              </a:lnSpc>
            </a:pPr>
            <a:r>
              <a:rPr lang="zh-CN" altLang="en-US" sz="1600" dirty="0"/>
              <a:t>随着社会分工的进一步细化，职业的分类也越来越细，已没有人能成为“百科全书式”的人才，</a:t>
            </a:r>
            <a:r>
              <a:rPr lang="zh-CN" altLang="en-US" sz="1600" dirty="0">
                <a:solidFill>
                  <a:schemeClr val="accent2"/>
                </a:solidFill>
              </a:rPr>
              <a:t>每个人都会有自己突出的优势和才能，也都会有不足和缺点。</a:t>
            </a:r>
            <a:r>
              <a:rPr lang="zh-CN" altLang="en-US" sz="1600" dirty="0"/>
              <a:t>例如，有的人喜欢与人交往，不希望从事单调的办公室工作；而有的人则不擅长与人交流，喜欢一个人在实验室里做研究工作。</a:t>
            </a:r>
            <a:endParaRPr lang="en-US" altLang="zh-CN" sz="1600" dirty="0"/>
          </a:p>
          <a:p>
            <a:pPr>
              <a:lnSpc>
                <a:spcPct val="150000"/>
              </a:lnSpc>
            </a:pPr>
            <a:r>
              <a:rPr lang="zh-CN" altLang="en-US" sz="1600" dirty="0">
                <a:solidFill>
                  <a:schemeClr val="accent1"/>
                </a:solidFill>
              </a:rPr>
              <a:t>为了分析自己的优点和缺点，我们可以制作一个表格，列出喜欢做的事情和优点，同时也列出不喜欢做的事情和缺点。</a:t>
            </a:r>
            <a:r>
              <a:rPr lang="zh-CN" altLang="en-US" sz="1600" dirty="0"/>
              <a:t>需要注意的是，找出缺点与发现优点同等重要，因为在此基础上可以有针对性地进行弥补和提高，也可以放弃那些自己不擅长的职业领域。</a:t>
            </a:r>
            <a:endParaRPr lang="en-US" altLang="zh-CN" sz="1200" dirty="0">
              <a:latin typeface="楷体" panose="02010609060101010101" pitchFamily="2" charset="-122"/>
              <a:ea typeface="楷体" panose="02010609060101010101" pitchFamily="2" charset="-122"/>
            </a:endParaRPr>
          </a:p>
        </p:txBody>
      </p:sp>
      <p:sp>
        <p:nvSpPr>
          <p:cNvPr id="8" name="文本框 7"/>
          <p:cNvSpPr txBox="1"/>
          <p:nvPr/>
        </p:nvSpPr>
        <p:spPr>
          <a:xfrm>
            <a:off x="866309" y="1195397"/>
            <a:ext cx="5472608" cy="368300"/>
          </a:xfrm>
          <a:prstGeom prst="rect">
            <a:avLst/>
          </a:prstGeom>
          <a:noFill/>
        </p:spPr>
        <p:txBody>
          <a:bodyPr wrap="square">
            <a:spAutoFit/>
          </a:bodyPr>
          <a:lstStyle/>
          <a:p>
            <a:r>
              <a:rPr lang="zh-CN" altLang="en-US" sz="1800" b="1" dirty="0">
                <a:solidFill>
                  <a:schemeClr val="accent1"/>
                </a:solidFill>
                <a:latin typeface="微软雅黑" panose="020B0503020204020204" pitchFamily="34" charset="-122"/>
                <a:ea typeface="微软雅黑" panose="020B0503020204020204" pitchFamily="34" charset="-122"/>
              </a:rPr>
              <a:t>（一）分析自己的优缺点</a:t>
            </a:r>
            <a:endParaRPr lang="zh-CN" altLang="en-US" sz="1800" b="1" dirty="0">
              <a:solidFill>
                <a:schemeClr val="accent1"/>
              </a:solidFill>
              <a:latin typeface="微软雅黑" panose="020B0503020204020204" pitchFamily="34" charset="-122"/>
              <a:ea typeface="微软雅黑" panose="020B0503020204020204" pitchFamily="34" charset="-122"/>
            </a:endParaRPr>
          </a:p>
        </p:txBody>
      </p:sp>
      <p:sp>
        <p:nvSpPr>
          <p:cNvPr id="9" name="文本框 8"/>
          <p:cNvSpPr txBox="1"/>
          <p:nvPr/>
        </p:nvSpPr>
        <p:spPr>
          <a:xfrm>
            <a:off x="2628578" y="244648"/>
            <a:ext cx="2736304"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一、</a:t>
            </a:r>
            <a:r>
              <a:rPr lang="en-US" altLang="zh-CN" sz="2400" b="1" dirty="0">
                <a:latin typeface="微软雅黑" panose="020B0503020204020204" pitchFamily="34" charset="-122"/>
                <a:ea typeface="微软雅黑" panose="020B0503020204020204" pitchFamily="34" charset="-122"/>
              </a:rPr>
              <a:t>SWOT</a:t>
            </a:r>
            <a:r>
              <a:rPr lang="zh-CN" altLang="en-US" sz="2400" b="1" dirty="0">
                <a:latin typeface="微软雅黑" panose="020B0503020204020204" pitchFamily="34" charset="-122"/>
                <a:ea typeface="微软雅黑" panose="020B0503020204020204" pitchFamily="34" charset="-122"/>
              </a:rPr>
              <a:t>分析法</a:t>
            </a:r>
            <a:endParaRPr lang="zh-CN" altLang="en-US" sz="24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1" name="任意多边形: 形状 10"/>
          <p:cNvSpPr/>
          <p:nvPr/>
        </p:nvSpPr>
        <p:spPr bwMode="auto">
          <a:xfrm>
            <a:off x="275244" y="1098761"/>
            <a:ext cx="591065" cy="593383"/>
          </a:xfrm>
          <a:custGeom>
            <a:avLst/>
            <a:gdLst>
              <a:gd name="T0" fmla="*/ 128 w 255"/>
              <a:gd name="T1" fmla="*/ 256 h 256"/>
              <a:gd name="T2" fmla="*/ 102 w 255"/>
              <a:gd name="T3" fmla="*/ 252 h 256"/>
              <a:gd name="T4" fmla="*/ 78 w 255"/>
              <a:gd name="T5" fmla="*/ 245 h 256"/>
              <a:gd name="T6" fmla="*/ 56 w 255"/>
              <a:gd name="T7" fmla="*/ 233 h 256"/>
              <a:gd name="T8" fmla="*/ 37 w 255"/>
              <a:gd name="T9" fmla="*/ 218 h 256"/>
              <a:gd name="T10" fmla="*/ 22 w 255"/>
              <a:gd name="T11" fmla="*/ 199 h 256"/>
              <a:gd name="T12" fmla="*/ 10 w 255"/>
              <a:gd name="T13" fmla="*/ 177 h 256"/>
              <a:gd name="T14" fmla="*/ 3 w 255"/>
              <a:gd name="T15" fmla="*/ 153 h 256"/>
              <a:gd name="T16" fmla="*/ 0 w 255"/>
              <a:gd name="T17" fmla="*/ 127 h 256"/>
              <a:gd name="T18" fmla="*/ 0 w 255"/>
              <a:gd name="T19" fmla="*/ 114 h 256"/>
              <a:gd name="T20" fmla="*/ 5 w 255"/>
              <a:gd name="T21" fmla="*/ 89 h 256"/>
              <a:gd name="T22" fmla="*/ 16 w 255"/>
              <a:gd name="T23" fmla="*/ 67 h 256"/>
              <a:gd name="T24" fmla="*/ 29 w 255"/>
              <a:gd name="T25" fmla="*/ 47 h 256"/>
              <a:gd name="T26" fmla="*/ 46 w 255"/>
              <a:gd name="T27" fmla="*/ 29 h 256"/>
              <a:gd name="T28" fmla="*/ 66 w 255"/>
              <a:gd name="T29" fmla="*/ 15 h 256"/>
              <a:gd name="T30" fmla="*/ 90 w 255"/>
              <a:gd name="T31" fmla="*/ 6 h 256"/>
              <a:gd name="T32" fmla="*/ 115 w 255"/>
              <a:gd name="T33" fmla="*/ 1 h 256"/>
              <a:gd name="T34" fmla="*/ 128 w 255"/>
              <a:gd name="T35" fmla="*/ 0 h 256"/>
              <a:gd name="T36" fmla="*/ 154 w 255"/>
              <a:gd name="T37" fmla="*/ 2 h 256"/>
              <a:gd name="T38" fmla="*/ 177 w 255"/>
              <a:gd name="T39" fmla="*/ 10 h 256"/>
              <a:gd name="T40" fmla="*/ 199 w 255"/>
              <a:gd name="T41" fmla="*/ 22 h 256"/>
              <a:gd name="T42" fmla="*/ 218 w 255"/>
              <a:gd name="T43" fmla="*/ 38 h 256"/>
              <a:gd name="T44" fmla="*/ 233 w 255"/>
              <a:gd name="T45" fmla="*/ 56 h 256"/>
              <a:gd name="T46" fmla="*/ 245 w 255"/>
              <a:gd name="T47" fmla="*/ 78 h 256"/>
              <a:gd name="T48" fmla="*/ 253 w 255"/>
              <a:gd name="T49" fmla="*/ 102 h 256"/>
              <a:gd name="T50" fmla="*/ 255 w 255"/>
              <a:gd name="T51" fmla="*/ 127 h 256"/>
              <a:gd name="T52" fmla="*/ 254 w 255"/>
              <a:gd name="T53" fmla="*/ 140 h 256"/>
              <a:gd name="T54" fmla="*/ 249 w 255"/>
              <a:gd name="T55" fmla="*/ 166 h 256"/>
              <a:gd name="T56" fmla="*/ 240 w 255"/>
              <a:gd name="T57" fmla="*/ 189 h 256"/>
              <a:gd name="T58" fmla="*/ 226 w 255"/>
              <a:gd name="T59" fmla="*/ 209 h 256"/>
              <a:gd name="T60" fmla="*/ 209 w 255"/>
              <a:gd name="T61" fmla="*/ 226 h 256"/>
              <a:gd name="T62" fmla="*/ 188 w 255"/>
              <a:gd name="T63" fmla="*/ 239 h 256"/>
              <a:gd name="T64" fmla="*/ 166 w 255"/>
              <a:gd name="T65" fmla="*/ 250 h 256"/>
              <a:gd name="T66" fmla="*/ 141 w 255"/>
              <a:gd name="T67" fmla="*/ 255 h 256"/>
              <a:gd name="T68" fmla="*/ 128 w 255"/>
              <a:gd name="T69" fmla="*/ 256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5" h="256">
                <a:moveTo>
                  <a:pt x="128" y="256"/>
                </a:moveTo>
                <a:lnTo>
                  <a:pt x="128" y="256"/>
                </a:lnTo>
                <a:lnTo>
                  <a:pt x="115" y="255"/>
                </a:lnTo>
                <a:lnTo>
                  <a:pt x="102" y="252"/>
                </a:lnTo>
                <a:lnTo>
                  <a:pt x="90" y="250"/>
                </a:lnTo>
                <a:lnTo>
                  <a:pt x="78" y="245"/>
                </a:lnTo>
                <a:lnTo>
                  <a:pt x="66" y="239"/>
                </a:lnTo>
                <a:lnTo>
                  <a:pt x="56" y="233"/>
                </a:lnTo>
                <a:lnTo>
                  <a:pt x="46" y="226"/>
                </a:lnTo>
                <a:lnTo>
                  <a:pt x="37" y="218"/>
                </a:lnTo>
                <a:lnTo>
                  <a:pt x="29" y="209"/>
                </a:lnTo>
                <a:lnTo>
                  <a:pt x="22" y="199"/>
                </a:lnTo>
                <a:lnTo>
                  <a:pt x="16" y="189"/>
                </a:lnTo>
                <a:lnTo>
                  <a:pt x="10" y="177"/>
                </a:lnTo>
                <a:lnTo>
                  <a:pt x="5" y="166"/>
                </a:lnTo>
                <a:lnTo>
                  <a:pt x="3" y="153"/>
                </a:lnTo>
                <a:lnTo>
                  <a:pt x="0" y="140"/>
                </a:lnTo>
                <a:lnTo>
                  <a:pt x="0" y="127"/>
                </a:lnTo>
                <a:lnTo>
                  <a:pt x="0" y="127"/>
                </a:lnTo>
                <a:lnTo>
                  <a:pt x="0" y="114"/>
                </a:lnTo>
                <a:lnTo>
                  <a:pt x="3" y="102"/>
                </a:lnTo>
                <a:lnTo>
                  <a:pt x="5" y="89"/>
                </a:lnTo>
                <a:lnTo>
                  <a:pt x="10" y="78"/>
                </a:lnTo>
                <a:lnTo>
                  <a:pt x="16" y="67"/>
                </a:lnTo>
                <a:lnTo>
                  <a:pt x="22" y="56"/>
                </a:lnTo>
                <a:lnTo>
                  <a:pt x="29" y="47"/>
                </a:lnTo>
                <a:lnTo>
                  <a:pt x="37" y="38"/>
                </a:lnTo>
                <a:lnTo>
                  <a:pt x="46" y="29"/>
                </a:lnTo>
                <a:lnTo>
                  <a:pt x="56" y="22"/>
                </a:lnTo>
                <a:lnTo>
                  <a:pt x="66" y="15"/>
                </a:lnTo>
                <a:lnTo>
                  <a:pt x="78" y="10"/>
                </a:lnTo>
                <a:lnTo>
                  <a:pt x="90" y="6"/>
                </a:lnTo>
                <a:lnTo>
                  <a:pt x="102" y="2"/>
                </a:lnTo>
                <a:lnTo>
                  <a:pt x="115" y="1"/>
                </a:lnTo>
                <a:lnTo>
                  <a:pt x="128" y="0"/>
                </a:lnTo>
                <a:lnTo>
                  <a:pt x="128" y="0"/>
                </a:lnTo>
                <a:lnTo>
                  <a:pt x="141" y="1"/>
                </a:lnTo>
                <a:lnTo>
                  <a:pt x="154" y="2"/>
                </a:lnTo>
                <a:lnTo>
                  <a:pt x="166" y="6"/>
                </a:lnTo>
                <a:lnTo>
                  <a:pt x="177" y="10"/>
                </a:lnTo>
                <a:lnTo>
                  <a:pt x="188" y="15"/>
                </a:lnTo>
                <a:lnTo>
                  <a:pt x="199" y="22"/>
                </a:lnTo>
                <a:lnTo>
                  <a:pt x="209" y="29"/>
                </a:lnTo>
                <a:lnTo>
                  <a:pt x="218" y="38"/>
                </a:lnTo>
                <a:lnTo>
                  <a:pt x="226" y="47"/>
                </a:lnTo>
                <a:lnTo>
                  <a:pt x="233" y="56"/>
                </a:lnTo>
                <a:lnTo>
                  <a:pt x="240" y="67"/>
                </a:lnTo>
                <a:lnTo>
                  <a:pt x="245" y="78"/>
                </a:lnTo>
                <a:lnTo>
                  <a:pt x="249" y="89"/>
                </a:lnTo>
                <a:lnTo>
                  <a:pt x="253" y="102"/>
                </a:lnTo>
                <a:lnTo>
                  <a:pt x="254" y="114"/>
                </a:lnTo>
                <a:lnTo>
                  <a:pt x="255" y="127"/>
                </a:lnTo>
                <a:lnTo>
                  <a:pt x="255" y="127"/>
                </a:lnTo>
                <a:lnTo>
                  <a:pt x="254" y="140"/>
                </a:lnTo>
                <a:lnTo>
                  <a:pt x="253" y="153"/>
                </a:lnTo>
                <a:lnTo>
                  <a:pt x="249" y="166"/>
                </a:lnTo>
                <a:lnTo>
                  <a:pt x="245" y="177"/>
                </a:lnTo>
                <a:lnTo>
                  <a:pt x="240" y="189"/>
                </a:lnTo>
                <a:lnTo>
                  <a:pt x="233" y="199"/>
                </a:lnTo>
                <a:lnTo>
                  <a:pt x="226" y="209"/>
                </a:lnTo>
                <a:lnTo>
                  <a:pt x="218" y="218"/>
                </a:lnTo>
                <a:lnTo>
                  <a:pt x="209" y="226"/>
                </a:lnTo>
                <a:lnTo>
                  <a:pt x="199" y="233"/>
                </a:lnTo>
                <a:lnTo>
                  <a:pt x="188" y="239"/>
                </a:lnTo>
                <a:lnTo>
                  <a:pt x="177" y="245"/>
                </a:lnTo>
                <a:lnTo>
                  <a:pt x="166" y="250"/>
                </a:lnTo>
                <a:lnTo>
                  <a:pt x="154" y="252"/>
                </a:lnTo>
                <a:lnTo>
                  <a:pt x="141" y="255"/>
                </a:lnTo>
                <a:lnTo>
                  <a:pt x="128" y="256"/>
                </a:lnTo>
                <a:lnTo>
                  <a:pt x="128" y="256"/>
                </a:lnTo>
                <a:close/>
              </a:path>
            </a:pathLst>
          </a:custGeom>
          <a:solidFill>
            <a:schemeClr val="accent1">
              <a:lumMod val="10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3" name="任意多边形: 形状 12"/>
          <p:cNvSpPr/>
          <p:nvPr/>
        </p:nvSpPr>
        <p:spPr bwMode="auto">
          <a:xfrm>
            <a:off x="387764" y="1242036"/>
            <a:ext cx="312274" cy="312274"/>
          </a:xfrm>
          <a:custGeom>
            <a:avLst/>
            <a:gdLst>
              <a:gd name="T0" fmla="*/ 600 w 1152"/>
              <a:gd name="T1" fmla="*/ 944 h 1153"/>
              <a:gd name="T2" fmla="*/ 578 w 1152"/>
              <a:gd name="T3" fmla="*/ 940 h 1153"/>
              <a:gd name="T4" fmla="*/ 908 w 1152"/>
              <a:gd name="T5" fmla="*/ 1066 h 1153"/>
              <a:gd name="T6" fmla="*/ 367 w 1152"/>
              <a:gd name="T7" fmla="*/ 868 h 1153"/>
              <a:gd name="T8" fmla="*/ 1049 w 1152"/>
              <a:gd name="T9" fmla="*/ 137 h 1153"/>
              <a:gd name="T10" fmla="*/ 367 w 1152"/>
              <a:gd name="T11" fmla="*/ 868 h 1153"/>
              <a:gd name="T12" fmla="*/ 947 w 1152"/>
              <a:gd name="T13" fmla="*/ 193 h 1153"/>
              <a:gd name="T14" fmla="*/ 336 w 1152"/>
              <a:gd name="T15" fmla="*/ 838 h 1153"/>
              <a:gd name="T16" fmla="*/ 113 w 1152"/>
              <a:gd name="T17" fmla="*/ 749 h 1153"/>
              <a:gd name="T18" fmla="*/ 1131 w 1152"/>
              <a:gd name="T19" fmla="*/ 4 h 1153"/>
              <a:gd name="T20" fmla="*/ 1121 w 1152"/>
              <a:gd name="T21" fmla="*/ 1 h 1153"/>
              <a:gd name="T22" fmla="*/ 1110 w 1152"/>
              <a:gd name="T23" fmla="*/ 1 h 1153"/>
              <a:gd name="T24" fmla="*/ 1101 w 1152"/>
              <a:gd name="T25" fmla="*/ 5 h 1153"/>
              <a:gd name="T26" fmla="*/ 16 w 1152"/>
              <a:gd name="T27" fmla="*/ 727 h 1153"/>
              <a:gd name="T28" fmla="*/ 9 w 1152"/>
              <a:gd name="T29" fmla="*/ 734 h 1153"/>
              <a:gd name="T30" fmla="*/ 3 w 1152"/>
              <a:gd name="T31" fmla="*/ 741 h 1153"/>
              <a:gd name="T32" fmla="*/ 0 w 1152"/>
              <a:gd name="T33" fmla="*/ 751 h 1153"/>
              <a:gd name="T34" fmla="*/ 0 w 1152"/>
              <a:gd name="T35" fmla="*/ 761 h 1153"/>
              <a:gd name="T36" fmla="*/ 2 w 1152"/>
              <a:gd name="T37" fmla="*/ 770 h 1153"/>
              <a:gd name="T38" fmla="*/ 8 w 1152"/>
              <a:gd name="T39" fmla="*/ 779 h 1153"/>
              <a:gd name="T40" fmla="*/ 14 w 1152"/>
              <a:gd name="T41" fmla="*/ 785 h 1153"/>
              <a:gd name="T42" fmla="*/ 23 w 1152"/>
              <a:gd name="T43" fmla="*/ 790 h 1153"/>
              <a:gd name="T44" fmla="*/ 436 w 1152"/>
              <a:gd name="T45" fmla="*/ 1134 h 1153"/>
              <a:gd name="T46" fmla="*/ 443 w 1152"/>
              <a:gd name="T47" fmla="*/ 1142 h 1153"/>
              <a:gd name="T48" fmla="*/ 449 w 1152"/>
              <a:gd name="T49" fmla="*/ 1148 h 1153"/>
              <a:gd name="T50" fmla="*/ 458 w 1152"/>
              <a:gd name="T51" fmla="*/ 1152 h 1153"/>
              <a:gd name="T52" fmla="*/ 468 w 1152"/>
              <a:gd name="T53" fmla="*/ 1153 h 1153"/>
              <a:gd name="T54" fmla="*/ 473 w 1152"/>
              <a:gd name="T55" fmla="*/ 1153 h 1153"/>
              <a:gd name="T56" fmla="*/ 482 w 1152"/>
              <a:gd name="T57" fmla="*/ 1150 h 1153"/>
              <a:gd name="T58" fmla="*/ 489 w 1152"/>
              <a:gd name="T59" fmla="*/ 1145 h 1153"/>
              <a:gd name="T60" fmla="*/ 496 w 1152"/>
              <a:gd name="T61" fmla="*/ 1139 h 1153"/>
              <a:gd name="T62" fmla="*/ 573 w 1152"/>
              <a:gd name="T63" fmla="*/ 1010 h 1153"/>
              <a:gd name="T64" fmla="*/ 929 w 1152"/>
              <a:gd name="T65" fmla="*/ 1153 h 1153"/>
              <a:gd name="T66" fmla="*/ 941 w 1152"/>
              <a:gd name="T67" fmla="*/ 1153 h 1153"/>
              <a:gd name="T68" fmla="*/ 949 w 1152"/>
              <a:gd name="T69" fmla="*/ 1150 h 1153"/>
              <a:gd name="T70" fmla="*/ 960 w 1152"/>
              <a:gd name="T71" fmla="*/ 1143 h 1153"/>
              <a:gd name="T72" fmla="*/ 969 w 1152"/>
              <a:gd name="T73" fmla="*/ 1130 h 1153"/>
              <a:gd name="T74" fmla="*/ 1151 w 1152"/>
              <a:gd name="T75" fmla="*/ 42 h 1153"/>
              <a:gd name="T76" fmla="*/ 1151 w 1152"/>
              <a:gd name="T77" fmla="*/ 33 h 1153"/>
              <a:gd name="T78" fmla="*/ 1149 w 1152"/>
              <a:gd name="T79" fmla="*/ 22 h 1153"/>
              <a:gd name="T80" fmla="*/ 1144 w 1152"/>
              <a:gd name="T81" fmla="*/ 13 h 1153"/>
              <a:gd name="T82" fmla="*/ 1135 w 1152"/>
              <a:gd name="T83" fmla="*/ 7 h 1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52" h="1153">
                <a:moveTo>
                  <a:pt x="908" y="1066"/>
                </a:moveTo>
                <a:lnTo>
                  <a:pt x="600" y="944"/>
                </a:lnTo>
                <a:lnTo>
                  <a:pt x="590" y="941"/>
                </a:lnTo>
                <a:lnTo>
                  <a:pt x="578" y="940"/>
                </a:lnTo>
                <a:lnTo>
                  <a:pt x="1051" y="205"/>
                </a:lnTo>
                <a:lnTo>
                  <a:pt x="908" y="1066"/>
                </a:lnTo>
                <a:close/>
                <a:moveTo>
                  <a:pt x="367" y="868"/>
                </a:moveTo>
                <a:lnTo>
                  <a:pt x="367" y="868"/>
                </a:lnTo>
                <a:lnTo>
                  <a:pt x="366" y="866"/>
                </a:lnTo>
                <a:lnTo>
                  <a:pt x="1049" y="137"/>
                </a:lnTo>
                <a:lnTo>
                  <a:pt x="468" y="1042"/>
                </a:lnTo>
                <a:lnTo>
                  <a:pt x="367" y="868"/>
                </a:lnTo>
                <a:close/>
                <a:moveTo>
                  <a:pt x="113" y="749"/>
                </a:moveTo>
                <a:lnTo>
                  <a:pt x="947" y="193"/>
                </a:lnTo>
                <a:lnTo>
                  <a:pt x="340" y="842"/>
                </a:lnTo>
                <a:lnTo>
                  <a:pt x="336" y="838"/>
                </a:lnTo>
                <a:lnTo>
                  <a:pt x="332" y="836"/>
                </a:lnTo>
                <a:lnTo>
                  <a:pt x="113" y="749"/>
                </a:lnTo>
                <a:close/>
                <a:moveTo>
                  <a:pt x="1135" y="7"/>
                </a:moveTo>
                <a:lnTo>
                  <a:pt x="1131" y="4"/>
                </a:lnTo>
                <a:lnTo>
                  <a:pt x="1126" y="2"/>
                </a:lnTo>
                <a:lnTo>
                  <a:pt x="1121" y="1"/>
                </a:lnTo>
                <a:lnTo>
                  <a:pt x="1116" y="0"/>
                </a:lnTo>
                <a:lnTo>
                  <a:pt x="1110" y="1"/>
                </a:lnTo>
                <a:lnTo>
                  <a:pt x="1106" y="2"/>
                </a:lnTo>
                <a:lnTo>
                  <a:pt x="1101" y="5"/>
                </a:lnTo>
                <a:lnTo>
                  <a:pt x="1096" y="7"/>
                </a:lnTo>
                <a:lnTo>
                  <a:pt x="16" y="727"/>
                </a:lnTo>
                <a:lnTo>
                  <a:pt x="12" y="730"/>
                </a:lnTo>
                <a:lnTo>
                  <a:pt x="9" y="734"/>
                </a:lnTo>
                <a:lnTo>
                  <a:pt x="5" y="737"/>
                </a:lnTo>
                <a:lnTo>
                  <a:pt x="3" y="741"/>
                </a:lnTo>
                <a:lnTo>
                  <a:pt x="2" y="745"/>
                </a:lnTo>
                <a:lnTo>
                  <a:pt x="0" y="751"/>
                </a:lnTo>
                <a:lnTo>
                  <a:pt x="0" y="755"/>
                </a:lnTo>
                <a:lnTo>
                  <a:pt x="0" y="761"/>
                </a:lnTo>
                <a:lnTo>
                  <a:pt x="1" y="765"/>
                </a:lnTo>
                <a:lnTo>
                  <a:pt x="2" y="770"/>
                </a:lnTo>
                <a:lnTo>
                  <a:pt x="4" y="775"/>
                </a:lnTo>
                <a:lnTo>
                  <a:pt x="8" y="779"/>
                </a:lnTo>
                <a:lnTo>
                  <a:pt x="11" y="782"/>
                </a:lnTo>
                <a:lnTo>
                  <a:pt x="14" y="785"/>
                </a:lnTo>
                <a:lnTo>
                  <a:pt x="18" y="788"/>
                </a:lnTo>
                <a:lnTo>
                  <a:pt x="23" y="790"/>
                </a:lnTo>
                <a:lnTo>
                  <a:pt x="305" y="903"/>
                </a:lnTo>
                <a:lnTo>
                  <a:pt x="436" y="1134"/>
                </a:lnTo>
                <a:lnTo>
                  <a:pt x="440" y="1139"/>
                </a:lnTo>
                <a:lnTo>
                  <a:pt x="443" y="1142"/>
                </a:lnTo>
                <a:lnTo>
                  <a:pt x="446" y="1145"/>
                </a:lnTo>
                <a:lnTo>
                  <a:pt x="449" y="1148"/>
                </a:lnTo>
                <a:lnTo>
                  <a:pt x="454" y="1149"/>
                </a:lnTo>
                <a:lnTo>
                  <a:pt x="458" y="1152"/>
                </a:lnTo>
                <a:lnTo>
                  <a:pt x="463" y="1153"/>
                </a:lnTo>
                <a:lnTo>
                  <a:pt x="468" y="1153"/>
                </a:lnTo>
                <a:lnTo>
                  <a:pt x="468" y="1153"/>
                </a:lnTo>
                <a:lnTo>
                  <a:pt x="473" y="1153"/>
                </a:lnTo>
                <a:lnTo>
                  <a:pt x="477" y="1152"/>
                </a:lnTo>
                <a:lnTo>
                  <a:pt x="482" y="1150"/>
                </a:lnTo>
                <a:lnTo>
                  <a:pt x="486" y="1148"/>
                </a:lnTo>
                <a:lnTo>
                  <a:pt x="489" y="1145"/>
                </a:lnTo>
                <a:lnTo>
                  <a:pt x="494" y="1143"/>
                </a:lnTo>
                <a:lnTo>
                  <a:pt x="496" y="1139"/>
                </a:lnTo>
                <a:lnTo>
                  <a:pt x="499" y="1135"/>
                </a:lnTo>
                <a:lnTo>
                  <a:pt x="573" y="1010"/>
                </a:lnTo>
                <a:lnTo>
                  <a:pt x="922" y="1150"/>
                </a:lnTo>
                <a:lnTo>
                  <a:pt x="929" y="1153"/>
                </a:lnTo>
                <a:lnTo>
                  <a:pt x="936" y="1153"/>
                </a:lnTo>
                <a:lnTo>
                  <a:pt x="941" y="1153"/>
                </a:lnTo>
                <a:lnTo>
                  <a:pt x="945" y="1152"/>
                </a:lnTo>
                <a:lnTo>
                  <a:pt x="949" y="1150"/>
                </a:lnTo>
                <a:lnTo>
                  <a:pt x="954" y="1148"/>
                </a:lnTo>
                <a:lnTo>
                  <a:pt x="960" y="1143"/>
                </a:lnTo>
                <a:lnTo>
                  <a:pt x="966" y="1138"/>
                </a:lnTo>
                <a:lnTo>
                  <a:pt x="969" y="1130"/>
                </a:lnTo>
                <a:lnTo>
                  <a:pt x="972" y="1122"/>
                </a:lnTo>
                <a:lnTo>
                  <a:pt x="1151" y="42"/>
                </a:lnTo>
                <a:lnTo>
                  <a:pt x="1152" y="37"/>
                </a:lnTo>
                <a:lnTo>
                  <a:pt x="1151" y="33"/>
                </a:lnTo>
                <a:lnTo>
                  <a:pt x="1150" y="27"/>
                </a:lnTo>
                <a:lnTo>
                  <a:pt x="1149" y="22"/>
                </a:lnTo>
                <a:lnTo>
                  <a:pt x="1147" y="18"/>
                </a:lnTo>
                <a:lnTo>
                  <a:pt x="1144" y="13"/>
                </a:lnTo>
                <a:lnTo>
                  <a:pt x="1139" y="10"/>
                </a:lnTo>
                <a:lnTo>
                  <a:pt x="1135" y="7"/>
                </a:lnTo>
                <a:close/>
              </a:path>
            </a:pathLst>
          </a:custGeom>
          <a:solidFill>
            <a:schemeClr val="bg1"/>
          </a:solidFill>
          <a:ln>
            <a:noFill/>
          </a:ln>
        </p:spPr>
        <p:txBody>
          <a:bodyPr anchor="ctr"/>
          <a:lstStyle/>
          <a:p>
            <a:pPr algn="ctr"/>
            <a:endParaRPr>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1000"/>
                                        <p:tgtEl>
                                          <p:spTgt spid="13"/>
                                        </p:tgtEl>
                                      </p:cBhvr>
                                    </p:animEffect>
                                    <p:anim calcmode="lin" valueType="num">
                                      <p:cBhvr>
                                        <p:cTn id="13" dur="1000" fill="hold"/>
                                        <p:tgtEl>
                                          <p:spTgt spid="13"/>
                                        </p:tgtEl>
                                        <p:attrNameLst>
                                          <p:attrName>ppt_x</p:attrName>
                                        </p:attrNameLst>
                                      </p:cBhvr>
                                      <p:tavLst>
                                        <p:tav tm="0">
                                          <p:val>
                                            <p:strVal val="#ppt_x"/>
                                          </p:val>
                                        </p:tav>
                                        <p:tav tm="100000">
                                          <p:val>
                                            <p:strVal val="#ppt_x"/>
                                          </p:val>
                                        </p:tav>
                                      </p:tavLst>
                                    </p:anim>
                                    <p:anim calcmode="lin" valueType="num">
                                      <p:cBhvr>
                                        <p:cTn id="14"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barn(inVertical)">
                                      <p:cBhvr>
                                        <p:cTn id="19" dur="500"/>
                                        <p:tgtEl>
                                          <p:spTgt spid="8"/>
                                        </p:tgtEl>
                                      </p:cBhvr>
                                    </p:animEffect>
                                  </p:childTnLst>
                                </p:cTn>
                              </p:par>
                            </p:childTnLst>
                          </p:cTn>
                        </p:par>
                      </p:childTnLst>
                    </p:cTn>
                  </p:par>
                  <p:par>
                    <p:cTn id="20" fill="hold">
                      <p:stCondLst>
                        <p:cond delay="indefinite"/>
                      </p:stCondLst>
                      <p:childTnLst>
                        <p:par>
                          <p:cTn id="21" fill="hold">
                            <p:stCondLst>
                              <p:cond delay="0"/>
                            </p:stCondLst>
                            <p:childTnLst>
                              <p:par>
                                <p:cTn id="22" presetID="14" presetClass="entr" presetSubtype="10" fill="hold" grpId="0" nodeType="clickEffect">
                                  <p:stCondLst>
                                    <p:cond delay="0"/>
                                  </p:stCondLst>
                                  <p:childTnLst>
                                    <p:set>
                                      <p:cBhvr>
                                        <p:cTn id="23" dur="1" fill="hold">
                                          <p:stCondLst>
                                            <p:cond delay="0"/>
                                          </p:stCondLst>
                                        </p:cTn>
                                        <p:tgtEl>
                                          <p:spTgt spid="59"/>
                                        </p:tgtEl>
                                        <p:attrNameLst>
                                          <p:attrName>style.visibility</p:attrName>
                                        </p:attrNameLst>
                                      </p:cBhvr>
                                      <p:to>
                                        <p:strVal val="visible"/>
                                      </p:to>
                                    </p:set>
                                    <p:animEffect transition="in" filter="randombar(horizontal)">
                                      <p:cBhvr>
                                        <p:cTn id="24"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8" grpId="0"/>
      <p:bldP spid="11" grpId="0" animBg="1"/>
      <p:bldP spid="13"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887171" y="1723215"/>
            <a:ext cx="7920881" cy="2250616"/>
          </a:xfrm>
          <a:prstGeom prst="rect">
            <a:avLst/>
          </a:prstGeom>
          <a:noFill/>
        </p:spPr>
        <p:txBody>
          <a:bodyPr wrap="square">
            <a:spAutoFit/>
          </a:bodyPr>
          <a:lstStyle/>
          <a:p>
            <a:pPr>
              <a:lnSpc>
                <a:spcPct val="150000"/>
              </a:lnSpc>
            </a:pPr>
            <a:r>
              <a:rPr lang="zh-CN" altLang="en-US" sz="1600" dirty="0">
                <a:solidFill>
                  <a:schemeClr val="accent1"/>
                </a:solidFill>
              </a:rPr>
              <a:t>社会环境时刻在发生变化，在变换的环境中，有些因素是机遇，有些因素则是威胁</a:t>
            </a:r>
            <a:r>
              <a:rPr lang="zh-CN" altLang="en-US" sz="1600" dirty="0"/>
              <a:t>。当然，不同的行业、职业和职位面临的机遇与威胁也不同。</a:t>
            </a:r>
            <a:endParaRPr lang="en-US" altLang="zh-CN" sz="1600" dirty="0"/>
          </a:p>
          <a:p>
            <a:pPr>
              <a:lnSpc>
                <a:spcPct val="150000"/>
              </a:lnSpc>
            </a:pPr>
            <a:r>
              <a:rPr lang="zh-CN" altLang="en-US" sz="1600" dirty="0">
                <a:solidFill>
                  <a:schemeClr val="accent2"/>
                </a:solidFill>
              </a:rPr>
              <a:t>只有准确地找出这些外部因素，才能做出正确的决策。</a:t>
            </a:r>
            <a:r>
              <a:rPr lang="zh-CN" altLang="en-US" sz="1600" dirty="0"/>
              <a:t>例如，如果选择的行业最近几年不景气，那么它可以提供的工作职位自然比较少，升迁机会也就较少。</a:t>
            </a:r>
            <a:endParaRPr lang="en-US" altLang="zh-CN" sz="1600" dirty="0"/>
          </a:p>
          <a:p>
            <a:pPr>
              <a:lnSpc>
                <a:spcPct val="150000"/>
              </a:lnSpc>
            </a:pPr>
            <a:r>
              <a:rPr lang="zh-CN" altLang="en-US" sz="1600" dirty="0"/>
              <a:t>因此，我们在进行职业决策时要予以充分考虑；相反，充满了许多积极的外部因素的行业将为求职者提供广阔的职业前景。</a:t>
            </a:r>
            <a:endParaRPr lang="en-US" altLang="zh-CN" sz="1200" dirty="0">
              <a:latin typeface="楷体" panose="02010609060101010101" pitchFamily="2" charset="-122"/>
              <a:ea typeface="楷体" panose="02010609060101010101" pitchFamily="2" charset="-122"/>
            </a:endParaRPr>
          </a:p>
        </p:txBody>
      </p:sp>
      <p:sp>
        <p:nvSpPr>
          <p:cNvPr id="8" name="文本框 7"/>
          <p:cNvSpPr txBox="1"/>
          <p:nvPr/>
        </p:nvSpPr>
        <p:spPr>
          <a:xfrm>
            <a:off x="945839" y="1323105"/>
            <a:ext cx="5472608" cy="368300"/>
          </a:xfrm>
          <a:prstGeom prst="rect">
            <a:avLst/>
          </a:prstGeom>
          <a:noFill/>
        </p:spPr>
        <p:txBody>
          <a:bodyPr wrap="square">
            <a:spAutoFit/>
          </a:bodyPr>
          <a:lstStyle/>
          <a:p>
            <a:r>
              <a:rPr lang="zh-CN" altLang="en-US" sz="1800" b="1" dirty="0">
                <a:solidFill>
                  <a:schemeClr val="accent2"/>
                </a:solidFill>
                <a:latin typeface="微软雅黑" panose="020B0503020204020204" pitchFamily="34" charset="-122"/>
                <a:ea typeface="微软雅黑" panose="020B0503020204020204" pitchFamily="34" charset="-122"/>
              </a:rPr>
              <a:t>（二）找出外部机会和威胁</a:t>
            </a:r>
            <a:endParaRPr lang="zh-CN" altLang="en-US" sz="1800" b="1" dirty="0">
              <a:solidFill>
                <a:schemeClr val="accent2"/>
              </a:solidFill>
              <a:latin typeface="微软雅黑" panose="020B0503020204020204" pitchFamily="34" charset="-122"/>
              <a:ea typeface="微软雅黑" panose="020B0503020204020204" pitchFamily="34" charset="-122"/>
            </a:endParaRPr>
          </a:p>
        </p:txBody>
      </p:sp>
      <p:sp>
        <p:nvSpPr>
          <p:cNvPr id="9" name="文本框 8"/>
          <p:cNvSpPr txBox="1"/>
          <p:nvPr/>
        </p:nvSpPr>
        <p:spPr>
          <a:xfrm>
            <a:off x="2628578" y="244648"/>
            <a:ext cx="2736304"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一、</a:t>
            </a:r>
            <a:r>
              <a:rPr lang="en-US" altLang="zh-CN" sz="2400" b="1" dirty="0">
                <a:latin typeface="微软雅黑" panose="020B0503020204020204" pitchFamily="34" charset="-122"/>
                <a:ea typeface="微软雅黑" panose="020B0503020204020204" pitchFamily="34" charset="-122"/>
              </a:rPr>
              <a:t>SWOT</a:t>
            </a:r>
            <a:r>
              <a:rPr lang="zh-CN" altLang="en-US" sz="2400" b="1" dirty="0">
                <a:latin typeface="微软雅黑" panose="020B0503020204020204" pitchFamily="34" charset="-122"/>
                <a:ea typeface="微软雅黑" panose="020B0503020204020204" pitchFamily="34" charset="-122"/>
              </a:rPr>
              <a:t>分析法</a:t>
            </a:r>
            <a:endParaRPr lang="zh-CN" altLang="en-US" sz="24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1" name="椭圆 10"/>
          <p:cNvSpPr/>
          <p:nvPr/>
        </p:nvSpPr>
        <p:spPr>
          <a:xfrm>
            <a:off x="258500" y="1208824"/>
            <a:ext cx="628671" cy="628671"/>
          </a:xfrm>
          <a:prstGeom prst="ellipse">
            <a:avLst/>
          </a:prstGeom>
          <a:solidFill>
            <a:schemeClr val="accent2">
              <a:lumMod val="10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3" name="任意多边形: 形状 12"/>
          <p:cNvSpPr/>
          <p:nvPr/>
        </p:nvSpPr>
        <p:spPr bwMode="auto">
          <a:xfrm>
            <a:off x="427038" y="1358724"/>
            <a:ext cx="295837" cy="343501"/>
          </a:xfrm>
          <a:custGeom>
            <a:avLst/>
            <a:gdLst>
              <a:gd name="connsiteX0" fmla="*/ 216694 w 285750"/>
              <a:gd name="connsiteY0" fmla="*/ 153987 h 331788"/>
              <a:gd name="connsiteX1" fmla="*/ 206375 w 285750"/>
              <a:gd name="connsiteY1" fmla="*/ 165100 h 331788"/>
              <a:gd name="connsiteX2" fmla="*/ 216694 w 285750"/>
              <a:gd name="connsiteY2" fmla="*/ 176213 h 331788"/>
              <a:gd name="connsiteX3" fmla="*/ 227013 w 285750"/>
              <a:gd name="connsiteY3" fmla="*/ 165100 h 331788"/>
              <a:gd name="connsiteX4" fmla="*/ 216694 w 285750"/>
              <a:gd name="connsiteY4" fmla="*/ 153987 h 331788"/>
              <a:gd name="connsiteX5" fmla="*/ 224703 w 285750"/>
              <a:gd name="connsiteY5" fmla="*/ 77497 h 331788"/>
              <a:gd name="connsiteX6" fmla="*/ 231198 w 285750"/>
              <a:gd name="connsiteY6" fmla="*/ 89174 h 331788"/>
              <a:gd name="connsiteX7" fmla="*/ 226002 w 285750"/>
              <a:gd name="connsiteY7" fmla="*/ 121609 h 331788"/>
              <a:gd name="connsiteX8" fmla="*/ 226002 w 285750"/>
              <a:gd name="connsiteY8" fmla="*/ 122906 h 331788"/>
              <a:gd name="connsiteX9" fmla="*/ 262371 w 285750"/>
              <a:gd name="connsiteY9" fmla="*/ 173505 h 331788"/>
              <a:gd name="connsiteX10" fmla="*/ 271463 w 285750"/>
              <a:gd name="connsiteY10" fmla="*/ 173505 h 331788"/>
              <a:gd name="connsiteX11" fmla="*/ 285750 w 285750"/>
              <a:gd name="connsiteY11" fmla="*/ 187777 h 331788"/>
              <a:gd name="connsiteX12" fmla="*/ 285750 w 285750"/>
              <a:gd name="connsiteY12" fmla="*/ 220212 h 331788"/>
              <a:gd name="connsiteX13" fmla="*/ 271463 w 285750"/>
              <a:gd name="connsiteY13" fmla="*/ 233186 h 331788"/>
              <a:gd name="connsiteX14" fmla="*/ 262371 w 285750"/>
              <a:gd name="connsiteY14" fmla="*/ 233186 h 331788"/>
              <a:gd name="connsiteX15" fmla="*/ 231198 w 285750"/>
              <a:gd name="connsiteY15" fmla="*/ 282487 h 331788"/>
              <a:gd name="connsiteX16" fmla="*/ 229899 w 285750"/>
              <a:gd name="connsiteY16" fmla="*/ 282487 h 331788"/>
              <a:gd name="connsiteX17" fmla="*/ 228600 w 285750"/>
              <a:gd name="connsiteY17" fmla="*/ 283784 h 331788"/>
              <a:gd name="connsiteX18" fmla="*/ 214313 w 285750"/>
              <a:gd name="connsiteY18" fmla="*/ 313625 h 331788"/>
              <a:gd name="connsiteX19" fmla="*/ 214313 w 285750"/>
              <a:gd name="connsiteY19" fmla="*/ 324004 h 331788"/>
              <a:gd name="connsiteX20" fmla="*/ 206519 w 285750"/>
              <a:gd name="connsiteY20" fmla="*/ 331788 h 331788"/>
              <a:gd name="connsiteX21" fmla="*/ 162358 w 285750"/>
              <a:gd name="connsiteY21" fmla="*/ 331788 h 331788"/>
              <a:gd name="connsiteX22" fmla="*/ 155863 w 285750"/>
              <a:gd name="connsiteY22" fmla="*/ 324004 h 331788"/>
              <a:gd name="connsiteX23" fmla="*/ 155863 w 285750"/>
              <a:gd name="connsiteY23" fmla="*/ 314922 h 331788"/>
              <a:gd name="connsiteX24" fmla="*/ 140277 w 285750"/>
              <a:gd name="connsiteY24" fmla="*/ 314922 h 331788"/>
              <a:gd name="connsiteX25" fmla="*/ 120794 w 285750"/>
              <a:gd name="connsiteY25" fmla="*/ 313625 h 331788"/>
              <a:gd name="connsiteX26" fmla="*/ 120794 w 285750"/>
              <a:gd name="connsiteY26" fmla="*/ 324004 h 331788"/>
              <a:gd name="connsiteX27" fmla="*/ 114300 w 285750"/>
              <a:gd name="connsiteY27" fmla="*/ 331788 h 331788"/>
              <a:gd name="connsiteX28" fmla="*/ 70138 w 285750"/>
              <a:gd name="connsiteY28" fmla="*/ 331788 h 331788"/>
              <a:gd name="connsiteX29" fmla="*/ 62345 w 285750"/>
              <a:gd name="connsiteY29" fmla="*/ 325301 h 331788"/>
              <a:gd name="connsiteX30" fmla="*/ 62345 w 285750"/>
              <a:gd name="connsiteY30" fmla="*/ 321409 h 331788"/>
              <a:gd name="connsiteX31" fmla="*/ 46759 w 285750"/>
              <a:gd name="connsiteY31" fmla="*/ 282487 h 331788"/>
              <a:gd name="connsiteX32" fmla="*/ 24678 w 285750"/>
              <a:gd name="connsiteY32" fmla="*/ 250052 h 331788"/>
              <a:gd name="connsiteX33" fmla="*/ 16885 w 285750"/>
              <a:gd name="connsiteY33" fmla="*/ 227996 h 331788"/>
              <a:gd name="connsiteX34" fmla="*/ 14287 w 285750"/>
              <a:gd name="connsiteY34" fmla="*/ 204643 h 331788"/>
              <a:gd name="connsiteX35" fmla="*/ 23379 w 285750"/>
              <a:gd name="connsiteY35" fmla="*/ 163126 h 331788"/>
              <a:gd name="connsiteX36" fmla="*/ 84426 w 285750"/>
              <a:gd name="connsiteY36" fmla="*/ 183884 h 331788"/>
              <a:gd name="connsiteX37" fmla="*/ 181841 w 285750"/>
              <a:gd name="connsiteY37" fmla="*/ 107337 h 331788"/>
              <a:gd name="connsiteX38" fmla="*/ 192232 w 285750"/>
              <a:gd name="connsiteY38" fmla="*/ 90471 h 331788"/>
              <a:gd name="connsiteX39" fmla="*/ 224703 w 285750"/>
              <a:gd name="connsiteY39" fmla="*/ 77497 h 331788"/>
              <a:gd name="connsiteX40" fmla="*/ 79893 w 285750"/>
              <a:gd name="connsiteY40" fmla="*/ 26987 h 331788"/>
              <a:gd name="connsiteX41" fmla="*/ 76005 w 285750"/>
              <a:gd name="connsiteY41" fmla="*/ 30840 h 331788"/>
              <a:gd name="connsiteX42" fmla="*/ 76005 w 285750"/>
              <a:gd name="connsiteY42" fmla="*/ 35977 h 331788"/>
              <a:gd name="connsiteX43" fmla="*/ 72118 w 285750"/>
              <a:gd name="connsiteY43" fmla="*/ 42398 h 331788"/>
              <a:gd name="connsiteX44" fmla="*/ 53975 w 285750"/>
              <a:gd name="connsiteY44" fmla="*/ 64231 h 331788"/>
              <a:gd name="connsiteX45" fmla="*/ 66934 w 285750"/>
              <a:gd name="connsiteY45" fmla="*/ 84779 h 331788"/>
              <a:gd name="connsiteX46" fmla="*/ 83781 w 285750"/>
              <a:gd name="connsiteY46" fmla="*/ 92485 h 331788"/>
              <a:gd name="connsiteX47" fmla="*/ 88965 w 285750"/>
              <a:gd name="connsiteY47" fmla="*/ 96337 h 331788"/>
              <a:gd name="connsiteX48" fmla="*/ 87669 w 285750"/>
              <a:gd name="connsiteY48" fmla="*/ 110464 h 331788"/>
              <a:gd name="connsiteX49" fmla="*/ 77301 w 285750"/>
              <a:gd name="connsiteY49" fmla="*/ 111749 h 331788"/>
              <a:gd name="connsiteX50" fmla="*/ 61750 w 285750"/>
              <a:gd name="connsiteY50" fmla="*/ 106612 h 331788"/>
              <a:gd name="connsiteX51" fmla="*/ 56567 w 285750"/>
              <a:gd name="connsiteY51" fmla="*/ 109180 h 331788"/>
              <a:gd name="connsiteX52" fmla="*/ 53975 w 285750"/>
              <a:gd name="connsiteY52" fmla="*/ 116886 h 331788"/>
              <a:gd name="connsiteX53" fmla="*/ 56567 w 285750"/>
              <a:gd name="connsiteY53" fmla="*/ 123307 h 331788"/>
              <a:gd name="connsiteX54" fmla="*/ 70822 w 285750"/>
              <a:gd name="connsiteY54" fmla="*/ 127160 h 331788"/>
              <a:gd name="connsiteX55" fmla="*/ 74710 w 285750"/>
              <a:gd name="connsiteY55" fmla="*/ 131013 h 331788"/>
              <a:gd name="connsiteX56" fmla="*/ 74710 w 285750"/>
              <a:gd name="connsiteY56" fmla="*/ 137434 h 331788"/>
              <a:gd name="connsiteX57" fmla="*/ 78597 w 285750"/>
              <a:gd name="connsiteY57" fmla="*/ 140003 h 331788"/>
              <a:gd name="connsiteX58" fmla="*/ 86373 w 285750"/>
              <a:gd name="connsiteY58" fmla="*/ 140003 h 331788"/>
              <a:gd name="connsiteX59" fmla="*/ 90261 w 285750"/>
              <a:gd name="connsiteY59" fmla="*/ 137434 h 331788"/>
              <a:gd name="connsiteX60" fmla="*/ 90261 w 285750"/>
              <a:gd name="connsiteY60" fmla="*/ 129728 h 331788"/>
              <a:gd name="connsiteX61" fmla="*/ 92852 w 285750"/>
              <a:gd name="connsiteY61" fmla="*/ 125876 h 331788"/>
              <a:gd name="connsiteX62" fmla="*/ 107108 w 285750"/>
              <a:gd name="connsiteY62" fmla="*/ 116886 h 331788"/>
              <a:gd name="connsiteX63" fmla="*/ 99332 w 285750"/>
              <a:gd name="connsiteY63" fmla="*/ 78358 h 331788"/>
              <a:gd name="connsiteX64" fmla="*/ 85077 w 285750"/>
              <a:gd name="connsiteY64" fmla="*/ 71936 h 331788"/>
              <a:gd name="connsiteX65" fmla="*/ 77301 w 285750"/>
              <a:gd name="connsiteY65" fmla="*/ 68084 h 331788"/>
              <a:gd name="connsiteX66" fmla="*/ 79893 w 285750"/>
              <a:gd name="connsiteY66" fmla="*/ 56525 h 331788"/>
              <a:gd name="connsiteX67" fmla="*/ 83781 w 285750"/>
              <a:gd name="connsiteY67" fmla="*/ 55241 h 331788"/>
              <a:gd name="connsiteX68" fmla="*/ 101924 w 285750"/>
              <a:gd name="connsiteY68" fmla="*/ 59094 h 331788"/>
              <a:gd name="connsiteX69" fmla="*/ 105812 w 285750"/>
              <a:gd name="connsiteY69" fmla="*/ 56525 h 331788"/>
              <a:gd name="connsiteX70" fmla="*/ 109699 w 285750"/>
              <a:gd name="connsiteY70" fmla="*/ 47535 h 331788"/>
              <a:gd name="connsiteX71" fmla="*/ 107108 w 285750"/>
              <a:gd name="connsiteY71" fmla="*/ 43682 h 331788"/>
              <a:gd name="connsiteX72" fmla="*/ 95444 w 285750"/>
              <a:gd name="connsiteY72" fmla="*/ 39830 h 331788"/>
              <a:gd name="connsiteX73" fmla="*/ 90261 w 285750"/>
              <a:gd name="connsiteY73" fmla="*/ 34692 h 331788"/>
              <a:gd name="connsiteX74" fmla="*/ 83781 w 285750"/>
              <a:gd name="connsiteY74" fmla="*/ 26987 h 331788"/>
              <a:gd name="connsiteX75" fmla="*/ 79893 w 285750"/>
              <a:gd name="connsiteY75" fmla="*/ 26987 h 331788"/>
              <a:gd name="connsiteX76" fmla="*/ 83344 w 285750"/>
              <a:gd name="connsiteY76" fmla="*/ 0 h 331788"/>
              <a:gd name="connsiteX77" fmla="*/ 166688 w 285750"/>
              <a:gd name="connsiteY77" fmla="*/ 83344 h 331788"/>
              <a:gd name="connsiteX78" fmla="*/ 83344 w 285750"/>
              <a:gd name="connsiteY78" fmla="*/ 166688 h 331788"/>
              <a:gd name="connsiteX79" fmla="*/ 0 w 285750"/>
              <a:gd name="connsiteY79" fmla="*/ 83344 h 331788"/>
              <a:gd name="connsiteX80" fmla="*/ 83344 w 285750"/>
              <a:gd name="connsiteY80"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285750" h="331788">
                <a:moveTo>
                  <a:pt x="216694" y="153987"/>
                </a:moveTo>
                <a:cubicBezTo>
                  <a:pt x="210995" y="153987"/>
                  <a:pt x="206375" y="158962"/>
                  <a:pt x="206375" y="165100"/>
                </a:cubicBezTo>
                <a:cubicBezTo>
                  <a:pt x="206375" y="171238"/>
                  <a:pt x="210995" y="176213"/>
                  <a:pt x="216694" y="176213"/>
                </a:cubicBezTo>
                <a:cubicBezTo>
                  <a:pt x="222393" y="176213"/>
                  <a:pt x="227013" y="171238"/>
                  <a:pt x="227013" y="165100"/>
                </a:cubicBezTo>
                <a:cubicBezTo>
                  <a:pt x="227013" y="158962"/>
                  <a:pt x="222393" y="153987"/>
                  <a:pt x="216694" y="153987"/>
                </a:cubicBezTo>
                <a:close/>
                <a:moveTo>
                  <a:pt x="224703" y="77497"/>
                </a:moveTo>
                <a:cubicBezTo>
                  <a:pt x="231198" y="76200"/>
                  <a:pt x="235094" y="83984"/>
                  <a:pt x="231198" y="89174"/>
                </a:cubicBezTo>
                <a:cubicBezTo>
                  <a:pt x="227301" y="96958"/>
                  <a:pt x="222106" y="108635"/>
                  <a:pt x="226002" y="121609"/>
                </a:cubicBezTo>
                <a:cubicBezTo>
                  <a:pt x="226002" y="121609"/>
                  <a:pt x="226002" y="122906"/>
                  <a:pt x="226002" y="122906"/>
                </a:cubicBezTo>
                <a:cubicBezTo>
                  <a:pt x="242888" y="137178"/>
                  <a:pt x="255876" y="154044"/>
                  <a:pt x="262371" y="173505"/>
                </a:cubicBezTo>
                <a:cubicBezTo>
                  <a:pt x="262371" y="173505"/>
                  <a:pt x="262371" y="173505"/>
                  <a:pt x="271463" y="173505"/>
                </a:cubicBezTo>
                <a:cubicBezTo>
                  <a:pt x="279256" y="173505"/>
                  <a:pt x="285750" y="179992"/>
                  <a:pt x="285750" y="187777"/>
                </a:cubicBezTo>
                <a:cubicBezTo>
                  <a:pt x="285750" y="187777"/>
                  <a:pt x="285750" y="187777"/>
                  <a:pt x="285750" y="220212"/>
                </a:cubicBezTo>
                <a:cubicBezTo>
                  <a:pt x="285750" y="226699"/>
                  <a:pt x="279256" y="233186"/>
                  <a:pt x="271463" y="233186"/>
                </a:cubicBezTo>
                <a:cubicBezTo>
                  <a:pt x="271463" y="233186"/>
                  <a:pt x="271463" y="233186"/>
                  <a:pt x="262371" y="233186"/>
                </a:cubicBezTo>
                <a:cubicBezTo>
                  <a:pt x="257175" y="251349"/>
                  <a:pt x="245485" y="268215"/>
                  <a:pt x="231198" y="282487"/>
                </a:cubicBezTo>
                <a:cubicBezTo>
                  <a:pt x="231198" y="282487"/>
                  <a:pt x="229899" y="282487"/>
                  <a:pt x="229899" y="282487"/>
                </a:cubicBezTo>
                <a:cubicBezTo>
                  <a:pt x="229899" y="282487"/>
                  <a:pt x="229899" y="282487"/>
                  <a:pt x="228600" y="283784"/>
                </a:cubicBezTo>
                <a:cubicBezTo>
                  <a:pt x="215611" y="295461"/>
                  <a:pt x="214313" y="309732"/>
                  <a:pt x="214313" y="313625"/>
                </a:cubicBezTo>
                <a:cubicBezTo>
                  <a:pt x="214313" y="313625"/>
                  <a:pt x="214313" y="313625"/>
                  <a:pt x="214313" y="324004"/>
                </a:cubicBezTo>
                <a:cubicBezTo>
                  <a:pt x="214313" y="329193"/>
                  <a:pt x="210416" y="331788"/>
                  <a:pt x="206519" y="331788"/>
                </a:cubicBezTo>
                <a:cubicBezTo>
                  <a:pt x="206519" y="331788"/>
                  <a:pt x="206519" y="331788"/>
                  <a:pt x="162358" y="331788"/>
                </a:cubicBezTo>
                <a:cubicBezTo>
                  <a:pt x="158461" y="331788"/>
                  <a:pt x="155863" y="327896"/>
                  <a:pt x="155863" y="324004"/>
                </a:cubicBezTo>
                <a:cubicBezTo>
                  <a:pt x="155863" y="324004"/>
                  <a:pt x="155863" y="324004"/>
                  <a:pt x="155863" y="314922"/>
                </a:cubicBezTo>
                <a:cubicBezTo>
                  <a:pt x="150668" y="314922"/>
                  <a:pt x="145472" y="314922"/>
                  <a:pt x="140277" y="314922"/>
                </a:cubicBezTo>
                <a:cubicBezTo>
                  <a:pt x="133783" y="314922"/>
                  <a:pt x="127288" y="314922"/>
                  <a:pt x="120794" y="313625"/>
                </a:cubicBezTo>
                <a:cubicBezTo>
                  <a:pt x="120794" y="313625"/>
                  <a:pt x="120794" y="313625"/>
                  <a:pt x="120794" y="324004"/>
                </a:cubicBezTo>
                <a:cubicBezTo>
                  <a:pt x="120794" y="329193"/>
                  <a:pt x="118196" y="331788"/>
                  <a:pt x="114300" y="331788"/>
                </a:cubicBezTo>
                <a:cubicBezTo>
                  <a:pt x="114300" y="331788"/>
                  <a:pt x="114300" y="331788"/>
                  <a:pt x="70138" y="331788"/>
                </a:cubicBezTo>
                <a:cubicBezTo>
                  <a:pt x="66242" y="331788"/>
                  <a:pt x="63644" y="329193"/>
                  <a:pt x="62345" y="325301"/>
                </a:cubicBezTo>
                <a:cubicBezTo>
                  <a:pt x="62345" y="325301"/>
                  <a:pt x="62345" y="325301"/>
                  <a:pt x="62345" y="321409"/>
                </a:cubicBezTo>
                <a:cubicBezTo>
                  <a:pt x="62345" y="313625"/>
                  <a:pt x="59747" y="296758"/>
                  <a:pt x="46759" y="282487"/>
                </a:cubicBezTo>
                <a:cubicBezTo>
                  <a:pt x="36368" y="272108"/>
                  <a:pt x="29873" y="260431"/>
                  <a:pt x="24678" y="250052"/>
                </a:cubicBezTo>
                <a:cubicBezTo>
                  <a:pt x="20781" y="242267"/>
                  <a:pt x="18183" y="235780"/>
                  <a:pt x="16885" y="227996"/>
                </a:cubicBezTo>
                <a:cubicBezTo>
                  <a:pt x="14287" y="220212"/>
                  <a:pt x="14287" y="212427"/>
                  <a:pt x="14287" y="204643"/>
                </a:cubicBezTo>
                <a:cubicBezTo>
                  <a:pt x="14287" y="190371"/>
                  <a:pt x="16885" y="176100"/>
                  <a:pt x="23379" y="163126"/>
                </a:cubicBezTo>
                <a:cubicBezTo>
                  <a:pt x="40264" y="176100"/>
                  <a:pt x="61046" y="183884"/>
                  <a:pt x="84426" y="183884"/>
                </a:cubicBezTo>
                <a:cubicBezTo>
                  <a:pt x="131185" y="183884"/>
                  <a:pt x="171450" y="151449"/>
                  <a:pt x="181841" y="107337"/>
                </a:cubicBezTo>
                <a:cubicBezTo>
                  <a:pt x="183139" y="100850"/>
                  <a:pt x="187036" y="94363"/>
                  <a:pt x="192232" y="90471"/>
                </a:cubicBezTo>
                <a:cubicBezTo>
                  <a:pt x="198726" y="83984"/>
                  <a:pt x="209117" y="78795"/>
                  <a:pt x="224703" y="77497"/>
                </a:cubicBezTo>
                <a:close/>
                <a:moveTo>
                  <a:pt x="79893" y="26987"/>
                </a:moveTo>
                <a:cubicBezTo>
                  <a:pt x="77301" y="26987"/>
                  <a:pt x="76005" y="28271"/>
                  <a:pt x="76005" y="30840"/>
                </a:cubicBezTo>
                <a:cubicBezTo>
                  <a:pt x="76005" y="30840"/>
                  <a:pt x="76005" y="30840"/>
                  <a:pt x="76005" y="35977"/>
                </a:cubicBezTo>
                <a:cubicBezTo>
                  <a:pt x="76005" y="39830"/>
                  <a:pt x="76005" y="39830"/>
                  <a:pt x="72118" y="42398"/>
                </a:cubicBezTo>
                <a:cubicBezTo>
                  <a:pt x="61750" y="44967"/>
                  <a:pt x="55271" y="52672"/>
                  <a:pt x="53975" y="64231"/>
                </a:cubicBezTo>
                <a:cubicBezTo>
                  <a:pt x="53975" y="73221"/>
                  <a:pt x="59159" y="80926"/>
                  <a:pt x="66934" y="84779"/>
                </a:cubicBezTo>
                <a:cubicBezTo>
                  <a:pt x="72118" y="88632"/>
                  <a:pt x="78597" y="89916"/>
                  <a:pt x="83781" y="92485"/>
                </a:cubicBezTo>
                <a:cubicBezTo>
                  <a:pt x="85077" y="93769"/>
                  <a:pt x="87669" y="95053"/>
                  <a:pt x="88965" y="96337"/>
                </a:cubicBezTo>
                <a:cubicBezTo>
                  <a:pt x="94148" y="100190"/>
                  <a:pt x="94148" y="107896"/>
                  <a:pt x="87669" y="110464"/>
                </a:cubicBezTo>
                <a:cubicBezTo>
                  <a:pt x="83781" y="111749"/>
                  <a:pt x="81189" y="111749"/>
                  <a:pt x="77301" y="111749"/>
                </a:cubicBezTo>
                <a:cubicBezTo>
                  <a:pt x="72118" y="110464"/>
                  <a:pt x="66934" y="109180"/>
                  <a:pt x="61750" y="106612"/>
                </a:cubicBezTo>
                <a:cubicBezTo>
                  <a:pt x="59159" y="105327"/>
                  <a:pt x="57863" y="105327"/>
                  <a:pt x="56567" y="109180"/>
                </a:cubicBezTo>
                <a:cubicBezTo>
                  <a:pt x="55271" y="111749"/>
                  <a:pt x="55271" y="114317"/>
                  <a:pt x="53975" y="116886"/>
                </a:cubicBezTo>
                <a:cubicBezTo>
                  <a:pt x="53975" y="120739"/>
                  <a:pt x="53975" y="120739"/>
                  <a:pt x="56567" y="123307"/>
                </a:cubicBezTo>
                <a:cubicBezTo>
                  <a:pt x="61750" y="124591"/>
                  <a:pt x="66934" y="125876"/>
                  <a:pt x="70822" y="127160"/>
                </a:cubicBezTo>
                <a:cubicBezTo>
                  <a:pt x="74710" y="127160"/>
                  <a:pt x="74710" y="127160"/>
                  <a:pt x="74710" y="131013"/>
                </a:cubicBezTo>
                <a:cubicBezTo>
                  <a:pt x="74710" y="133581"/>
                  <a:pt x="74710" y="134866"/>
                  <a:pt x="74710" y="137434"/>
                </a:cubicBezTo>
                <a:cubicBezTo>
                  <a:pt x="74710" y="138718"/>
                  <a:pt x="76005" y="140003"/>
                  <a:pt x="78597" y="140003"/>
                </a:cubicBezTo>
                <a:cubicBezTo>
                  <a:pt x="81189" y="141287"/>
                  <a:pt x="83781" y="141287"/>
                  <a:pt x="86373" y="140003"/>
                </a:cubicBezTo>
                <a:cubicBezTo>
                  <a:pt x="88965" y="140003"/>
                  <a:pt x="90261" y="140003"/>
                  <a:pt x="90261" y="137434"/>
                </a:cubicBezTo>
                <a:cubicBezTo>
                  <a:pt x="90261" y="134866"/>
                  <a:pt x="90261" y="132297"/>
                  <a:pt x="90261" y="129728"/>
                </a:cubicBezTo>
                <a:cubicBezTo>
                  <a:pt x="90261" y="127160"/>
                  <a:pt x="91557" y="125876"/>
                  <a:pt x="92852" y="125876"/>
                </a:cubicBezTo>
                <a:cubicBezTo>
                  <a:pt x="99332" y="124591"/>
                  <a:pt x="103220" y="120739"/>
                  <a:pt x="107108" y="116886"/>
                </a:cubicBezTo>
                <a:cubicBezTo>
                  <a:pt x="117475" y="104043"/>
                  <a:pt x="113587" y="87348"/>
                  <a:pt x="99332" y="78358"/>
                </a:cubicBezTo>
                <a:cubicBezTo>
                  <a:pt x="94148" y="75789"/>
                  <a:pt x="90261" y="74505"/>
                  <a:pt x="85077" y="71936"/>
                </a:cubicBezTo>
                <a:cubicBezTo>
                  <a:pt x="82485" y="71936"/>
                  <a:pt x="79893" y="70652"/>
                  <a:pt x="77301" y="68084"/>
                </a:cubicBezTo>
                <a:cubicBezTo>
                  <a:pt x="73414" y="64231"/>
                  <a:pt x="73414" y="59094"/>
                  <a:pt x="79893" y="56525"/>
                </a:cubicBezTo>
                <a:cubicBezTo>
                  <a:pt x="81189" y="55241"/>
                  <a:pt x="82485" y="55241"/>
                  <a:pt x="83781" y="55241"/>
                </a:cubicBezTo>
                <a:cubicBezTo>
                  <a:pt x="90261" y="55241"/>
                  <a:pt x="95444" y="56525"/>
                  <a:pt x="101924" y="59094"/>
                </a:cubicBezTo>
                <a:cubicBezTo>
                  <a:pt x="104516" y="60378"/>
                  <a:pt x="105812" y="60378"/>
                  <a:pt x="105812" y="56525"/>
                </a:cubicBezTo>
                <a:cubicBezTo>
                  <a:pt x="107108" y="53957"/>
                  <a:pt x="108403" y="51388"/>
                  <a:pt x="109699" y="47535"/>
                </a:cubicBezTo>
                <a:cubicBezTo>
                  <a:pt x="109699" y="46251"/>
                  <a:pt x="108403" y="44967"/>
                  <a:pt x="107108" y="43682"/>
                </a:cubicBezTo>
                <a:cubicBezTo>
                  <a:pt x="103220" y="42398"/>
                  <a:pt x="99332" y="41114"/>
                  <a:pt x="95444" y="39830"/>
                </a:cubicBezTo>
                <a:cubicBezTo>
                  <a:pt x="90261" y="39830"/>
                  <a:pt x="90261" y="39830"/>
                  <a:pt x="90261" y="34692"/>
                </a:cubicBezTo>
                <a:cubicBezTo>
                  <a:pt x="90261" y="26987"/>
                  <a:pt x="90261" y="26987"/>
                  <a:pt x="83781" y="26987"/>
                </a:cubicBezTo>
                <a:cubicBezTo>
                  <a:pt x="83781" y="26987"/>
                  <a:pt x="83781" y="26987"/>
                  <a:pt x="79893" y="26987"/>
                </a:cubicBezTo>
                <a:close/>
                <a:moveTo>
                  <a:pt x="83344" y="0"/>
                </a:moveTo>
                <a:cubicBezTo>
                  <a:pt x="129374" y="0"/>
                  <a:pt x="166688" y="37314"/>
                  <a:pt x="166688" y="83344"/>
                </a:cubicBezTo>
                <a:cubicBezTo>
                  <a:pt x="166688" y="129374"/>
                  <a:pt x="129374" y="166688"/>
                  <a:pt x="83344" y="166688"/>
                </a:cubicBezTo>
                <a:cubicBezTo>
                  <a:pt x="37314" y="166688"/>
                  <a:pt x="0" y="129374"/>
                  <a:pt x="0" y="83344"/>
                </a:cubicBezTo>
                <a:cubicBezTo>
                  <a:pt x="0" y="37314"/>
                  <a:pt x="37314" y="0"/>
                  <a:pt x="83344"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down)">
                                      <p:cBhvr>
                                        <p:cTn id="7" dur="500"/>
                                        <p:tgtEl>
                                          <p:spTgt spid="13"/>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wipe(down)">
                                      <p:cBhvr>
                                        <p:cTn id="10" dur="500"/>
                                        <p:tgtEl>
                                          <p:spTgt spid="11"/>
                                        </p:tgtEl>
                                      </p:cBhvr>
                                    </p:animEffec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randombar(horizontal)">
                                      <p:cBhvr>
                                        <p:cTn id="15" dur="500"/>
                                        <p:tgtEl>
                                          <p:spTgt spid="8"/>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grpId="0" nodeType="clickEffect">
                                  <p:stCondLst>
                                    <p:cond delay="0"/>
                                  </p:stCondLst>
                                  <p:childTnLst>
                                    <p:set>
                                      <p:cBhvr>
                                        <p:cTn id="19" dur="1" fill="hold">
                                          <p:stCondLst>
                                            <p:cond delay="0"/>
                                          </p:stCondLst>
                                        </p:cTn>
                                        <p:tgtEl>
                                          <p:spTgt spid="59"/>
                                        </p:tgtEl>
                                        <p:attrNameLst>
                                          <p:attrName>style.visibility</p:attrName>
                                        </p:attrNameLst>
                                      </p:cBhvr>
                                      <p:to>
                                        <p:strVal val="visible"/>
                                      </p:to>
                                    </p:set>
                                    <p:animEffect transition="in" filter="randombar(horizontal)">
                                      <p:cBhvr>
                                        <p:cTn id="20"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8" grpId="0"/>
      <p:bldP spid="11" grpId="0" animBg="1"/>
      <p:bldP spid="13"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1019895" y="1632374"/>
            <a:ext cx="7803233" cy="1511952"/>
          </a:xfrm>
          <a:prstGeom prst="rect">
            <a:avLst/>
          </a:prstGeom>
          <a:noFill/>
        </p:spPr>
        <p:txBody>
          <a:bodyPr wrap="square">
            <a:spAutoFit/>
          </a:bodyPr>
          <a:lstStyle/>
          <a:p>
            <a:pPr>
              <a:lnSpc>
                <a:spcPct val="150000"/>
              </a:lnSpc>
            </a:pPr>
            <a:r>
              <a:rPr lang="zh-CN" altLang="en-US" sz="1600" dirty="0"/>
              <a:t>将分析和调查得出的各种因素，包括自己的优缺点和外部的机会与威胁，根据轻重缓急或影响程度等排序方式，构造</a:t>
            </a:r>
            <a:r>
              <a:rPr lang="en-US" altLang="zh-CN" sz="1600" dirty="0"/>
              <a:t>SWOT</a:t>
            </a:r>
            <a:r>
              <a:rPr lang="zh-CN" altLang="en-US" sz="1600" dirty="0"/>
              <a:t>矩阵，如图所示。在此过程中，将那些对职业发展有直接的、重要的、大量的、迫切的、久远的影响因素优先排列出来，而将那些间接的、次要的、少许的、不急的、短暂的影响因素排列在后面。</a:t>
            </a:r>
            <a:endParaRPr lang="en-US" altLang="zh-CN" sz="1200" dirty="0">
              <a:latin typeface="楷体" panose="02010609060101010101" pitchFamily="2" charset="-122"/>
              <a:ea typeface="楷体" panose="02010609060101010101" pitchFamily="2" charset="-122"/>
            </a:endParaRPr>
          </a:p>
        </p:txBody>
      </p:sp>
      <p:sp>
        <p:nvSpPr>
          <p:cNvPr id="8" name="文本框 7"/>
          <p:cNvSpPr txBox="1"/>
          <p:nvPr/>
        </p:nvSpPr>
        <p:spPr>
          <a:xfrm>
            <a:off x="1019895" y="1232264"/>
            <a:ext cx="5472608" cy="368300"/>
          </a:xfrm>
          <a:prstGeom prst="rect">
            <a:avLst/>
          </a:prstGeom>
          <a:noFill/>
        </p:spPr>
        <p:txBody>
          <a:bodyPr wrap="square">
            <a:spAutoFit/>
          </a:bodyPr>
          <a:lstStyle/>
          <a:p>
            <a:r>
              <a:rPr lang="zh-CN" altLang="en-US" sz="1800" b="1" dirty="0">
                <a:solidFill>
                  <a:schemeClr val="accent1"/>
                </a:solidFill>
                <a:latin typeface="微软雅黑" panose="020B0503020204020204" pitchFamily="34" charset="-122"/>
                <a:ea typeface="微软雅黑" panose="020B0503020204020204" pitchFamily="34" charset="-122"/>
              </a:rPr>
              <a:t>（三）构造</a:t>
            </a:r>
            <a:r>
              <a:rPr lang="en-US" altLang="zh-CN" sz="1800" b="1" dirty="0">
                <a:solidFill>
                  <a:schemeClr val="accent1"/>
                </a:solidFill>
                <a:latin typeface="微软雅黑" panose="020B0503020204020204" pitchFamily="34" charset="-122"/>
                <a:ea typeface="微软雅黑" panose="020B0503020204020204" pitchFamily="34" charset="-122"/>
              </a:rPr>
              <a:t>SWOT</a:t>
            </a:r>
            <a:r>
              <a:rPr lang="zh-CN" altLang="en-US" sz="1800" b="1" dirty="0">
                <a:solidFill>
                  <a:schemeClr val="accent1"/>
                </a:solidFill>
                <a:latin typeface="微软雅黑" panose="020B0503020204020204" pitchFamily="34" charset="-122"/>
                <a:ea typeface="微软雅黑" panose="020B0503020204020204" pitchFamily="34" charset="-122"/>
              </a:rPr>
              <a:t>矩阵</a:t>
            </a:r>
            <a:endParaRPr lang="zh-CN" altLang="en-US" sz="1800" b="1" dirty="0">
              <a:solidFill>
                <a:schemeClr val="accent1"/>
              </a:solidFill>
              <a:latin typeface="微软雅黑" panose="020B0503020204020204" pitchFamily="34" charset="-122"/>
              <a:ea typeface="微软雅黑" panose="020B0503020204020204" pitchFamily="34" charset="-122"/>
            </a:endParaRPr>
          </a:p>
        </p:txBody>
      </p:sp>
      <p:sp>
        <p:nvSpPr>
          <p:cNvPr id="9" name="文本框 8"/>
          <p:cNvSpPr txBox="1"/>
          <p:nvPr/>
        </p:nvSpPr>
        <p:spPr>
          <a:xfrm>
            <a:off x="2628578" y="244648"/>
            <a:ext cx="2736304"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一、</a:t>
            </a:r>
            <a:r>
              <a:rPr lang="en-US" altLang="zh-CN" sz="2400" b="1" dirty="0">
                <a:latin typeface="微软雅黑" panose="020B0503020204020204" pitchFamily="34" charset="-122"/>
                <a:ea typeface="微软雅黑" panose="020B0503020204020204" pitchFamily="34" charset="-122"/>
              </a:rPr>
              <a:t>SWOT</a:t>
            </a:r>
            <a:r>
              <a:rPr lang="zh-CN" altLang="en-US" sz="2400" b="1" dirty="0">
                <a:latin typeface="微软雅黑" panose="020B0503020204020204" pitchFamily="34" charset="-122"/>
                <a:ea typeface="微软雅黑" panose="020B0503020204020204" pitchFamily="34" charset="-122"/>
              </a:rPr>
              <a:t>分析法</a:t>
            </a:r>
            <a:endParaRPr lang="zh-CN" altLang="en-US" sz="24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1" name="任意多边形: 形状 10"/>
          <p:cNvSpPr/>
          <p:nvPr/>
        </p:nvSpPr>
        <p:spPr bwMode="auto">
          <a:xfrm>
            <a:off x="324322" y="1132384"/>
            <a:ext cx="612999" cy="612999"/>
          </a:xfrm>
          <a:custGeom>
            <a:avLst/>
            <a:gdLst>
              <a:gd name="T0" fmla="*/ 0 w 320"/>
              <a:gd name="T1" fmla="*/ 159 h 320"/>
              <a:gd name="T2" fmla="*/ 3 w 320"/>
              <a:gd name="T3" fmla="*/ 127 h 320"/>
              <a:gd name="T4" fmla="*/ 13 w 320"/>
              <a:gd name="T5" fmla="*/ 98 h 320"/>
              <a:gd name="T6" fmla="*/ 27 w 320"/>
              <a:gd name="T7" fmla="*/ 70 h 320"/>
              <a:gd name="T8" fmla="*/ 47 w 320"/>
              <a:gd name="T9" fmla="*/ 46 h 320"/>
              <a:gd name="T10" fmla="*/ 70 w 320"/>
              <a:gd name="T11" fmla="*/ 27 h 320"/>
              <a:gd name="T12" fmla="*/ 97 w 320"/>
              <a:gd name="T13" fmla="*/ 12 h 320"/>
              <a:gd name="T14" fmla="*/ 127 w 320"/>
              <a:gd name="T15" fmla="*/ 2 h 320"/>
              <a:gd name="T16" fmla="*/ 160 w 320"/>
              <a:gd name="T17" fmla="*/ 0 h 320"/>
              <a:gd name="T18" fmla="*/ 177 w 320"/>
              <a:gd name="T19" fmla="*/ 0 h 320"/>
              <a:gd name="T20" fmla="*/ 207 w 320"/>
              <a:gd name="T21" fmla="*/ 7 h 320"/>
              <a:gd name="T22" fmla="*/ 237 w 320"/>
              <a:gd name="T23" fmla="*/ 19 h 320"/>
              <a:gd name="T24" fmla="*/ 261 w 320"/>
              <a:gd name="T25" fmla="*/ 37 h 320"/>
              <a:gd name="T26" fmla="*/ 284 w 320"/>
              <a:gd name="T27" fmla="*/ 58 h 320"/>
              <a:gd name="T28" fmla="*/ 300 w 320"/>
              <a:gd name="T29" fmla="*/ 84 h 320"/>
              <a:gd name="T30" fmla="*/ 313 w 320"/>
              <a:gd name="T31" fmla="*/ 112 h 320"/>
              <a:gd name="T32" fmla="*/ 319 w 320"/>
              <a:gd name="T33" fmla="*/ 144 h 320"/>
              <a:gd name="T34" fmla="*/ 320 w 320"/>
              <a:gd name="T35" fmla="*/ 159 h 320"/>
              <a:gd name="T36" fmla="*/ 317 w 320"/>
              <a:gd name="T37" fmla="*/ 192 h 320"/>
              <a:gd name="T38" fmla="*/ 308 w 320"/>
              <a:gd name="T39" fmla="*/ 222 h 320"/>
              <a:gd name="T40" fmla="*/ 292 w 320"/>
              <a:gd name="T41" fmla="*/ 249 h 320"/>
              <a:gd name="T42" fmla="*/ 273 w 320"/>
              <a:gd name="T43" fmla="*/ 274 h 320"/>
              <a:gd name="T44" fmla="*/ 250 w 320"/>
              <a:gd name="T45" fmla="*/ 293 h 320"/>
              <a:gd name="T46" fmla="*/ 223 w 320"/>
              <a:gd name="T47" fmla="*/ 308 h 320"/>
              <a:gd name="T48" fmla="*/ 192 w 320"/>
              <a:gd name="T49" fmla="*/ 317 h 320"/>
              <a:gd name="T50" fmla="*/ 160 w 320"/>
              <a:gd name="T51" fmla="*/ 320 h 320"/>
              <a:gd name="T52" fmla="*/ 143 w 320"/>
              <a:gd name="T53" fmla="*/ 320 h 320"/>
              <a:gd name="T54" fmla="*/ 112 w 320"/>
              <a:gd name="T55" fmla="*/ 313 h 320"/>
              <a:gd name="T56" fmla="*/ 83 w 320"/>
              <a:gd name="T57" fmla="*/ 301 h 320"/>
              <a:gd name="T58" fmla="*/ 57 w 320"/>
              <a:gd name="T59" fmla="*/ 283 h 320"/>
              <a:gd name="T60" fmla="*/ 36 w 320"/>
              <a:gd name="T61" fmla="*/ 262 h 320"/>
              <a:gd name="T62" fmla="*/ 18 w 320"/>
              <a:gd name="T63" fmla="*/ 236 h 320"/>
              <a:gd name="T64" fmla="*/ 7 w 320"/>
              <a:gd name="T65" fmla="*/ 208 h 320"/>
              <a:gd name="T66" fmla="*/ 1 w 320"/>
              <a:gd name="T67" fmla="*/ 176 h 320"/>
              <a:gd name="T68" fmla="*/ 0 w 320"/>
              <a:gd name="T69" fmla="*/ 15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20" h="320">
                <a:moveTo>
                  <a:pt x="0" y="159"/>
                </a:moveTo>
                <a:lnTo>
                  <a:pt x="0" y="159"/>
                </a:lnTo>
                <a:lnTo>
                  <a:pt x="1" y="144"/>
                </a:lnTo>
                <a:lnTo>
                  <a:pt x="3" y="127"/>
                </a:lnTo>
                <a:lnTo>
                  <a:pt x="7" y="112"/>
                </a:lnTo>
                <a:lnTo>
                  <a:pt x="13" y="98"/>
                </a:lnTo>
                <a:lnTo>
                  <a:pt x="18" y="84"/>
                </a:lnTo>
                <a:lnTo>
                  <a:pt x="27" y="70"/>
                </a:lnTo>
                <a:lnTo>
                  <a:pt x="36" y="58"/>
                </a:lnTo>
                <a:lnTo>
                  <a:pt x="47" y="46"/>
                </a:lnTo>
                <a:lnTo>
                  <a:pt x="57" y="37"/>
                </a:lnTo>
                <a:lnTo>
                  <a:pt x="70" y="27"/>
                </a:lnTo>
                <a:lnTo>
                  <a:pt x="83" y="19"/>
                </a:lnTo>
                <a:lnTo>
                  <a:pt x="97" y="12"/>
                </a:lnTo>
                <a:lnTo>
                  <a:pt x="112" y="7"/>
                </a:lnTo>
                <a:lnTo>
                  <a:pt x="127" y="2"/>
                </a:lnTo>
                <a:lnTo>
                  <a:pt x="143" y="0"/>
                </a:lnTo>
                <a:lnTo>
                  <a:pt x="160" y="0"/>
                </a:lnTo>
                <a:lnTo>
                  <a:pt x="160" y="0"/>
                </a:lnTo>
                <a:lnTo>
                  <a:pt x="177" y="0"/>
                </a:lnTo>
                <a:lnTo>
                  <a:pt x="192" y="2"/>
                </a:lnTo>
                <a:lnTo>
                  <a:pt x="207" y="7"/>
                </a:lnTo>
                <a:lnTo>
                  <a:pt x="223" y="12"/>
                </a:lnTo>
                <a:lnTo>
                  <a:pt x="237" y="19"/>
                </a:lnTo>
                <a:lnTo>
                  <a:pt x="250" y="27"/>
                </a:lnTo>
                <a:lnTo>
                  <a:pt x="261" y="37"/>
                </a:lnTo>
                <a:lnTo>
                  <a:pt x="273" y="46"/>
                </a:lnTo>
                <a:lnTo>
                  <a:pt x="284" y="58"/>
                </a:lnTo>
                <a:lnTo>
                  <a:pt x="292" y="70"/>
                </a:lnTo>
                <a:lnTo>
                  <a:pt x="300" y="84"/>
                </a:lnTo>
                <a:lnTo>
                  <a:pt x="308" y="98"/>
                </a:lnTo>
                <a:lnTo>
                  <a:pt x="313" y="112"/>
                </a:lnTo>
                <a:lnTo>
                  <a:pt x="317" y="127"/>
                </a:lnTo>
                <a:lnTo>
                  <a:pt x="319" y="144"/>
                </a:lnTo>
                <a:lnTo>
                  <a:pt x="320" y="159"/>
                </a:lnTo>
                <a:lnTo>
                  <a:pt x="320" y="159"/>
                </a:lnTo>
                <a:lnTo>
                  <a:pt x="319" y="176"/>
                </a:lnTo>
                <a:lnTo>
                  <a:pt x="317" y="192"/>
                </a:lnTo>
                <a:lnTo>
                  <a:pt x="313" y="208"/>
                </a:lnTo>
                <a:lnTo>
                  <a:pt x="308" y="222"/>
                </a:lnTo>
                <a:lnTo>
                  <a:pt x="300" y="236"/>
                </a:lnTo>
                <a:lnTo>
                  <a:pt x="292" y="249"/>
                </a:lnTo>
                <a:lnTo>
                  <a:pt x="284" y="262"/>
                </a:lnTo>
                <a:lnTo>
                  <a:pt x="273" y="274"/>
                </a:lnTo>
                <a:lnTo>
                  <a:pt x="261" y="283"/>
                </a:lnTo>
                <a:lnTo>
                  <a:pt x="250" y="293"/>
                </a:lnTo>
                <a:lnTo>
                  <a:pt x="237" y="301"/>
                </a:lnTo>
                <a:lnTo>
                  <a:pt x="223" y="308"/>
                </a:lnTo>
                <a:lnTo>
                  <a:pt x="207" y="313"/>
                </a:lnTo>
                <a:lnTo>
                  <a:pt x="192" y="317"/>
                </a:lnTo>
                <a:lnTo>
                  <a:pt x="177" y="320"/>
                </a:lnTo>
                <a:lnTo>
                  <a:pt x="160" y="320"/>
                </a:lnTo>
                <a:lnTo>
                  <a:pt x="160" y="320"/>
                </a:lnTo>
                <a:lnTo>
                  <a:pt x="143" y="320"/>
                </a:lnTo>
                <a:lnTo>
                  <a:pt x="127" y="317"/>
                </a:lnTo>
                <a:lnTo>
                  <a:pt x="112" y="313"/>
                </a:lnTo>
                <a:lnTo>
                  <a:pt x="97" y="308"/>
                </a:lnTo>
                <a:lnTo>
                  <a:pt x="83" y="301"/>
                </a:lnTo>
                <a:lnTo>
                  <a:pt x="70" y="293"/>
                </a:lnTo>
                <a:lnTo>
                  <a:pt x="57" y="283"/>
                </a:lnTo>
                <a:lnTo>
                  <a:pt x="47" y="274"/>
                </a:lnTo>
                <a:lnTo>
                  <a:pt x="36" y="262"/>
                </a:lnTo>
                <a:lnTo>
                  <a:pt x="27" y="249"/>
                </a:lnTo>
                <a:lnTo>
                  <a:pt x="18" y="236"/>
                </a:lnTo>
                <a:lnTo>
                  <a:pt x="13" y="222"/>
                </a:lnTo>
                <a:lnTo>
                  <a:pt x="7" y="208"/>
                </a:lnTo>
                <a:lnTo>
                  <a:pt x="3" y="192"/>
                </a:lnTo>
                <a:lnTo>
                  <a:pt x="1" y="176"/>
                </a:lnTo>
                <a:lnTo>
                  <a:pt x="0" y="159"/>
                </a:lnTo>
                <a:lnTo>
                  <a:pt x="0" y="159"/>
                </a:lnTo>
                <a:close/>
              </a:path>
            </a:pathLst>
          </a:custGeom>
          <a:solidFill>
            <a:schemeClr val="accent3">
              <a:lumMod val="10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3" name="任意多边形: 形状 12"/>
          <p:cNvSpPr/>
          <p:nvPr/>
        </p:nvSpPr>
        <p:spPr bwMode="auto">
          <a:xfrm>
            <a:off x="460353" y="1250709"/>
            <a:ext cx="340519" cy="363220"/>
          </a:xfrm>
          <a:custGeom>
            <a:avLst/>
            <a:gdLst>
              <a:gd name="connsiteX0" fmla="*/ 6350 w 309563"/>
              <a:gd name="connsiteY0" fmla="*/ 309562 h 330200"/>
              <a:gd name="connsiteX1" fmla="*/ 303213 w 309563"/>
              <a:gd name="connsiteY1" fmla="*/ 309562 h 330200"/>
              <a:gd name="connsiteX2" fmla="*/ 303213 w 309563"/>
              <a:gd name="connsiteY2" fmla="*/ 330200 h 330200"/>
              <a:gd name="connsiteX3" fmla="*/ 6350 w 309563"/>
              <a:gd name="connsiteY3" fmla="*/ 330200 h 330200"/>
              <a:gd name="connsiteX4" fmla="*/ 157162 w 309563"/>
              <a:gd name="connsiteY4" fmla="*/ 196850 h 330200"/>
              <a:gd name="connsiteX5" fmla="*/ 157162 w 309563"/>
              <a:gd name="connsiteY5" fmla="*/ 228600 h 330200"/>
              <a:gd name="connsiteX6" fmla="*/ 167322 w 309563"/>
              <a:gd name="connsiteY6" fmla="*/ 222250 h 330200"/>
              <a:gd name="connsiteX7" fmla="*/ 169862 w 309563"/>
              <a:gd name="connsiteY7" fmla="*/ 212090 h 330200"/>
              <a:gd name="connsiteX8" fmla="*/ 167322 w 309563"/>
              <a:gd name="connsiteY8" fmla="*/ 203200 h 330200"/>
              <a:gd name="connsiteX9" fmla="*/ 157162 w 309563"/>
              <a:gd name="connsiteY9" fmla="*/ 196850 h 330200"/>
              <a:gd name="connsiteX10" fmla="*/ 146050 w 309563"/>
              <a:gd name="connsiteY10" fmla="*/ 141287 h 330200"/>
              <a:gd name="connsiteX11" fmla="*/ 139104 w 309563"/>
              <a:gd name="connsiteY11" fmla="*/ 146483 h 330200"/>
              <a:gd name="connsiteX12" fmla="*/ 134937 w 309563"/>
              <a:gd name="connsiteY12" fmla="*/ 155575 h 330200"/>
              <a:gd name="connsiteX13" fmla="*/ 137715 w 309563"/>
              <a:gd name="connsiteY13" fmla="*/ 163368 h 330200"/>
              <a:gd name="connsiteX14" fmla="*/ 146050 w 309563"/>
              <a:gd name="connsiteY14" fmla="*/ 169862 h 330200"/>
              <a:gd name="connsiteX15" fmla="*/ 146050 w 309563"/>
              <a:gd name="connsiteY15" fmla="*/ 141287 h 330200"/>
              <a:gd name="connsiteX16" fmla="*/ 244475 w 309563"/>
              <a:gd name="connsiteY16" fmla="*/ 123825 h 330200"/>
              <a:gd name="connsiteX17" fmla="*/ 265113 w 309563"/>
              <a:gd name="connsiteY17" fmla="*/ 123825 h 330200"/>
              <a:gd name="connsiteX18" fmla="*/ 265113 w 309563"/>
              <a:gd name="connsiteY18" fmla="*/ 285750 h 330200"/>
              <a:gd name="connsiteX19" fmla="*/ 244475 w 309563"/>
              <a:gd name="connsiteY19" fmla="*/ 285750 h 330200"/>
              <a:gd name="connsiteX20" fmla="*/ 44450 w 309563"/>
              <a:gd name="connsiteY20" fmla="*/ 123825 h 330200"/>
              <a:gd name="connsiteX21" fmla="*/ 65088 w 309563"/>
              <a:gd name="connsiteY21" fmla="*/ 123825 h 330200"/>
              <a:gd name="connsiteX22" fmla="*/ 65088 w 309563"/>
              <a:gd name="connsiteY22" fmla="*/ 285750 h 330200"/>
              <a:gd name="connsiteX23" fmla="*/ 44450 w 309563"/>
              <a:gd name="connsiteY23" fmla="*/ 285750 h 330200"/>
              <a:gd name="connsiteX24" fmla="*/ 145673 w 309563"/>
              <a:gd name="connsiteY24" fmla="*/ 115887 h 330200"/>
              <a:gd name="connsiteX25" fmla="*/ 157539 w 309563"/>
              <a:gd name="connsiteY25" fmla="*/ 115887 h 330200"/>
              <a:gd name="connsiteX26" fmla="*/ 157539 w 309563"/>
              <a:gd name="connsiteY26" fmla="*/ 123626 h 330200"/>
              <a:gd name="connsiteX27" fmla="*/ 178634 w 309563"/>
              <a:gd name="connsiteY27" fmla="*/ 132655 h 330200"/>
              <a:gd name="connsiteX28" fmla="*/ 187863 w 309563"/>
              <a:gd name="connsiteY28" fmla="*/ 152003 h 330200"/>
              <a:gd name="connsiteX29" fmla="*/ 166768 w 309563"/>
              <a:gd name="connsiteY29" fmla="*/ 154583 h 330200"/>
              <a:gd name="connsiteX30" fmla="*/ 157539 w 309563"/>
              <a:gd name="connsiteY30" fmla="*/ 141684 h 330200"/>
              <a:gd name="connsiteX31" fmla="*/ 157539 w 309563"/>
              <a:gd name="connsiteY31" fmla="*/ 173930 h 330200"/>
              <a:gd name="connsiteX32" fmla="*/ 183908 w 309563"/>
              <a:gd name="connsiteY32" fmla="*/ 186829 h 330200"/>
              <a:gd name="connsiteX33" fmla="*/ 190500 w 309563"/>
              <a:gd name="connsiteY33" fmla="*/ 208756 h 330200"/>
              <a:gd name="connsiteX34" fmla="*/ 182589 w 309563"/>
              <a:gd name="connsiteY34" fmla="*/ 233263 h 330200"/>
              <a:gd name="connsiteX35" fmla="*/ 157539 w 309563"/>
              <a:gd name="connsiteY35" fmla="*/ 246162 h 330200"/>
              <a:gd name="connsiteX36" fmla="*/ 157539 w 309563"/>
              <a:gd name="connsiteY36" fmla="*/ 260350 h 330200"/>
              <a:gd name="connsiteX37" fmla="*/ 145673 w 309563"/>
              <a:gd name="connsiteY37" fmla="*/ 260350 h 330200"/>
              <a:gd name="connsiteX38" fmla="*/ 145673 w 309563"/>
              <a:gd name="connsiteY38" fmla="*/ 246162 h 330200"/>
              <a:gd name="connsiteX39" fmla="*/ 123260 w 309563"/>
              <a:gd name="connsiteY39" fmla="*/ 235843 h 330200"/>
              <a:gd name="connsiteX40" fmla="*/ 112712 w 309563"/>
              <a:gd name="connsiteY40" fmla="*/ 211336 h 330200"/>
              <a:gd name="connsiteX41" fmla="*/ 133807 w 309563"/>
              <a:gd name="connsiteY41" fmla="*/ 208756 h 330200"/>
              <a:gd name="connsiteX42" fmla="*/ 137762 w 309563"/>
              <a:gd name="connsiteY42" fmla="*/ 220365 h 330200"/>
              <a:gd name="connsiteX43" fmla="*/ 145673 w 309563"/>
              <a:gd name="connsiteY43" fmla="*/ 226814 h 330200"/>
              <a:gd name="connsiteX44" fmla="*/ 145673 w 309563"/>
              <a:gd name="connsiteY44" fmla="*/ 193278 h 330200"/>
              <a:gd name="connsiteX45" fmla="*/ 123260 w 309563"/>
              <a:gd name="connsiteY45" fmla="*/ 179090 h 330200"/>
              <a:gd name="connsiteX46" fmla="*/ 115349 w 309563"/>
              <a:gd name="connsiteY46" fmla="*/ 157162 h 330200"/>
              <a:gd name="connsiteX47" fmla="*/ 123260 w 309563"/>
              <a:gd name="connsiteY47" fmla="*/ 133945 h 330200"/>
              <a:gd name="connsiteX48" fmla="*/ 145673 w 309563"/>
              <a:gd name="connsiteY48" fmla="*/ 123626 h 330200"/>
              <a:gd name="connsiteX49" fmla="*/ 145673 w 309563"/>
              <a:gd name="connsiteY49" fmla="*/ 115887 h 330200"/>
              <a:gd name="connsiteX50" fmla="*/ 155575 w 309563"/>
              <a:gd name="connsiteY50" fmla="*/ 0 h 330200"/>
              <a:gd name="connsiteX51" fmla="*/ 309563 w 309563"/>
              <a:gd name="connsiteY51" fmla="*/ 96837 h 330200"/>
              <a:gd name="connsiteX52" fmla="*/ 298450 w 309563"/>
              <a:gd name="connsiteY52" fmla="*/ 114300 h 330200"/>
              <a:gd name="connsiteX53" fmla="*/ 155575 w 309563"/>
              <a:gd name="connsiteY53" fmla="*/ 23812 h 330200"/>
              <a:gd name="connsiteX54" fmla="*/ 11113 w 309563"/>
              <a:gd name="connsiteY54" fmla="*/ 114300 h 330200"/>
              <a:gd name="connsiteX55" fmla="*/ 0 w 309563"/>
              <a:gd name="connsiteY55" fmla="*/ 96837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309563" h="330200">
                <a:moveTo>
                  <a:pt x="6350" y="309562"/>
                </a:moveTo>
                <a:lnTo>
                  <a:pt x="303213" y="309562"/>
                </a:lnTo>
                <a:lnTo>
                  <a:pt x="303213" y="330200"/>
                </a:lnTo>
                <a:lnTo>
                  <a:pt x="6350" y="330200"/>
                </a:lnTo>
                <a:close/>
                <a:moveTo>
                  <a:pt x="157162" y="196850"/>
                </a:moveTo>
                <a:lnTo>
                  <a:pt x="157162" y="228600"/>
                </a:lnTo>
                <a:cubicBezTo>
                  <a:pt x="160972" y="227330"/>
                  <a:pt x="164782" y="226060"/>
                  <a:pt x="167322" y="222250"/>
                </a:cubicBezTo>
                <a:cubicBezTo>
                  <a:pt x="168592" y="219710"/>
                  <a:pt x="169862" y="215900"/>
                  <a:pt x="169862" y="212090"/>
                </a:cubicBezTo>
                <a:cubicBezTo>
                  <a:pt x="169862" y="208280"/>
                  <a:pt x="169862" y="205740"/>
                  <a:pt x="167322" y="203200"/>
                </a:cubicBezTo>
                <a:cubicBezTo>
                  <a:pt x="164782" y="200660"/>
                  <a:pt x="162242" y="198120"/>
                  <a:pt x="157162" y="196850"/>
                </a:cubicBezTo>
                <a:close/>
                <a:moveTo>
                  <a:pt x="146050" y="141287"/>
                </a:moveTo>
                <a:cubicBezTo>
                  <a:pt x="143272" y="142586"/>
                  <a:pt x="140494" y="143885"/>
                  <a:pt x="139104" y="146483"/>
                </a:cubicBezTo>
                <a:cubicBezTo>
                  <a:pt x="136326" y="149080"/>
                  <a:pt x="134937" y="151678"/>
                  <a:pt x="134937" y="155575"/>
                </a:cubicBezTo>
                <a:cubicBezTo>
                  <a:pt x="134937" y="158172"/>
                  <a:pt x="136326" y="160770"/>
                  <a:pt x="137715" y="163368"/>
                </a:cubicBezTo>
                <a:cubicBezTo>
                  <a:pt x="140494" y="165966"/>
                  <a:pt x="143272" y="167265"/>
                  <a:pt x="146050" y="169862"/>
                </a:cubicBezTo>
                <a:cubicBezTo>
                  <a:pt x="146050" y="169862"/>
                  <a:pt x="146050" y="169862"/>
                  <a:pt x="146050" y="141287"/>
                </a:cubicBezTo>
                <a:close/>
                <a:moveTo>
                  <a:pt x="244475" y="123825"/>
                </a:moveTo>
                <a:lnTo>
                  <a:pt x="265113" y="123825"/>
                </a:lnTo>
                <a:lnTo>
                  <a:pt x="265113" y="285750"/>
                </a:lnTo>
                <a:lnTo>
                  <a:pt x="244475" y="285750"/>
                </a:lnTo>
                <a:close/>
                <a:moveTo>
                  <a:pt x="44450" y="123825"/>
                </a:moveTo>
                <a:lnTo>
                  <a:pt x="65088" y="123825"/>
                </a:lnTo>
                <a:lnTo>
                  <a:pt x="65088" y="285750"/>
                </a:lnTo>
                <a:lnTo>
                  <a:pt x="44450" y="285750"/>
                </a:lnTo>
                <a:close/>
                <a:moveTo>
                  <a:pt x="145673" y="115887"/>
                </a:moveTo>
                <a:cubicBezTo>
                  <a:pt x="145673" y="115887"/>
                  <a:pt x="145673" y="115887"/>
                  <a:pt x="157539" y="115887"/>
                </a:cubicBezTo>
                <a:cubicBezTo>
                  <a:pt x="157539" y="115887"/>
                  <a:pt x="157539" y="115887"/>
                  <a:pt x="157539" y="123626"/>
                </a:cubicBezTo>
                <a:cubicBezTo>
                  <a:pt x="166768" y="124916"/>
                  <a:pt x="173360" y="127495"/>
                  <a:pt x="178634" y="132655"/>
                </a:cubicBezTo>
                <a:cubicBezTo>
                  <a:pt x="182589" y="137814"/>
                  <a:pt x="186545" y="144264"/>
                  <a:pt x="187863" y="152003"/>
                </a:cubicBezTo>
                <a:cubicBezTo>
                  <a:pt x="187863" y="152003"/>
                  <a:pt x="187863" y="152003"/>
                  <a:pt x="166768" y="154583"/>
                </a:cubicBezTo>
                <a:cubicBezTo>
                  <a:pt x="166768" y="148133"/>
                  <a:pt x="162813" y="144264"/>
                  <a:pt x="157539" y="141684"/>
                </a:cubicBezTo>
                <a:cubicBezTo>
                  <a:pt x="157539" y="141684"/>
                  <a:pt x="157539" y="141684"/>
                  <a:pt x="157539" y="173930"/>
                </a:cubicBezTo>
                <a:cubicBezTo>
                  <a:pt x="170723" y="176510"/>
                  <a:pt x="179952" y="181670"/>
                  <a:pt x="183908" y="186829"/>
                </a:cubicBezTo>
                <a:cubicBezTo>
                  <a:pt x="189182" y="193278"/>
                  <a:pt x="190500" y="199727"/>
                  <a:pt x="190500" y="208756"/>
                </a:cubicBezTo>
                <a:cubicBezTo>
                  <a:pt x="190500" y="217785"/>
                  <a:pt x="187863" y="226814"/>
                  <a:pt x="182589" y="233263"/>
                </a:cubicBezTo>
                <a:cubicBezTo>
                  <a:pt x="175997" y="239713"/>
                  <a:pt x="168087" y="243582"/>
                  <a:pt x="157539" y="246162"/>
                </a:cubicBezTo>
                <a:cubicBezTo>
                  <a:pt x="157539" y="246162"/>
                  <a:pt x="157539" y="246162"/>
                  <a:pt x="157539" y="260350"/>
                </a:cubicBezTo>
                <a:cubicBezTo>
                  <a:pt x="157539" y="260350"/>
                  <a:pt x="157539" y="260350"/>
                  <a:pt x="145673" y="260350"/>
                </a:cubicBezTo>
                <a:cubicBezTo>
                  <a:pt x="145673" y="260350"/>
                  <a:pt x="145673" y="260350"/>
                  <a:pt x="145673" y="246162"/>
                </a:cubicBezTo>
                <a:cubicBezTo>
                  <a:pt x="136444" y="244872"/>
                  <a:pt x="129852" y="241003"/>
                  <a:pt x="123260" y="235843"/>
                </a:cubicBezTo>
                <a:cubicBezTo>
                  <a:pt x="117986" y="229394"/>
                  <a:pt x="114030" y="221655"/>
                  <a:pt x="112712" y="211336"/>
                </a:cubicBezTo>
                <a:cubicBezTo>
                  <a:pt x="112712" y="211336"/>
                  <a:pt x="112712" y="211336"/>
                  <a:pt x="133807" y="208756"/>
                </a:cubicBezTo>
                <a:cubicBezTo>
                  <a:pt x="133807" y="212626"/>
                  <a:pt x="136444" y="216495"/>
                  <a:pt x="137762" y="220365"/>
                </a:cubicBezTo>
                <a:cubicBezTo>
                  <a:pt x="140399" y="222945"/>
                  <a:pt x="143036" y="225524"/>
                  <a:pt x="145673" y="226814"/>
                </a:cubicBezTo>
                <a:cubicBezTo>
                  <a:pt x="145673" y="226814"/>
                  <a:pt x="145673" y="226814"/>
                  <a:pt x="145673" y="193278"/>
                </a:cubicBezTo>
                <a:cubicBezTo>
                  <a:pt x="135126" y="189409"/>
                  <a:pt x="127215" y="185539"/>
                  <a:pt x="123260" y="179090"/>
                </a:cubicBezTo>
                <a:cubicBezTo>
                  <a:pt x="117986" y="172641"/>
                  <a:pt x="115349" y="164901"/>
                  <a:pt x="115349" y="157162"/>
                </a:cubicBezTo>
                <a:cubicBezTo>
                  <a:pt x="115349" y="148133"/>
                  <a:pt x="117986" y="140394"/>
                  <a:pt x="123260" y="133945"/>
                </a:cubicBezTo>
                <a:cubicBezTo>
                  <a:pt x="129852" y="128785"/>
                  <a:pt x="136444" y="124916"/>
                  <a:pt x="145673" y="123626"/>
                </a:cubicBezTo>
                <a:cubicBezTo>
                  <a:pt x="145673" y="123626"/>
                  <a:pt x="145673" y="123626"/>
                  <a:pt x="145673" y="115887"/>
                </a:cubicBezTo>
                <a:close/>
                <a:moveTo>
                  <a:pt x="155575" y="0"/>
                </a:moveTo>
                <a:lnTo>
                  <a:pt x="309563" y="96837"/>
                </a:lnTo>
                <a:lnTo>
                  <a:pt x="298450" y="114300"/>
                </a:lnTo>
                <a:lnTo>
                  <a:pt x="155575" y="23812"/>
                </a:lnTo>
                <a:lnTo>
                  <a:pt x="11113" y="114300"/>
                </a:lnTo>
                <a:lnTo>
                  <a:pt x="0" y="96837"/>
                </a:lnTo>
                <a:close/>
              </a:path>
            </a:pathLst>
          </a:custGeom>
          <a:solidFill>
            <a:schemeClr val="bg1"/>
          </a:solidFill>
          <a:ln>
            <a:noFill/>
          </a:ln>
        </p:spPr>
        <p:txBody>
          <a:bodyPr anchor="ctr"/>
          <a:lstStyle/>
          <a:p>
            <a:pPr algn="ctr"/>
            <a:endParaRPr>
              <a:cs typeface="+mn-ea"/>
              <a:sym typeface="+mn-lt"/>
            </a:endParaRPr>
          </a:p>
        </p:txBody>
      </p:sp>
      <p:pic>
        <p:nvPicPr>
          <p:cNvPr id="3" name="图片 2"/>
          <p:cNvPicPr>
            <a:picLocks noChangeAspect="1"/>
          </p:cNvPicPr>
          <p:nvPr/>
        </p:nvPicPr>
        <p:blipFill rotWithShape="1">
          <a:blip r:embed="rId1"/>
          <a:srcRect l="5298" t="7655" r="5298" b="11791"/>
          <a:stretch>
            <a:fillRect/>
          </a:stretch>
        </p:blipFill>
        <p:spPr>
          <a:xfrm>
            <a:off x="2628578" y="3220518"/>
            <a:ext cx="3816424" cy="1656512"/>
          </a:xfrm>
          <a:prstGeom prst="snip2DiagRect">
            <a:avLst/>
          </a:prstGeom>
          <a:solidFill>
            <a:srgbClr val="FFFFFF">
              <a:shade val="85000"/>
            </a:srgbClr>
          </a:solidFill>
          <a:ln w="88900" cap="sq">
            <a:solidFill>
              <a:srgbClr val="FFFFFF"/>
            </a:solidFill>
            <a:miter lim="800000"/>
            <a:headEnd/>
            <a:tailEnd/>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down)">
                                      <p:cBhvr>
                                        <p:cTn id="7" dur="500"/>
                                        <p:tgtEl>
                                          <p:spTgt spid="13"/>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wipe(down)">
                                      <p:cBhvr>
                                        <p:cTn id="10" dur="500"/>
                                        <p:tgtEl>
                                          <p:spTgt spid="11"/>
                                        </p:tgtEl>
                                      </p:cBhvr>
                                    </p:animEffec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1000"/>
                                        <p:tgtEl>
                                          <p:spTgt spid="8"/>
                                        </p:tgtEl>
                                      </p:cBhvr>
                                    </p:animEffect>
                                    <p:anim calcmode="lin" valueType="num">
                                      <p:cBhvr>
                                        <p:cTn id="16" dur="1000" fill="hold"/>
                                        <p:tgtEl>
                                          <p:spTgt spid="8"/>
                                        </p:tgtEl>
                                        <p:attrNameLst>
                                          <p:attrName>ppt_x</p:attrName>
                                        </p:attrNameLst>
                                      </p:cBhvr>
                                      <p:tavLst>
                                        <p:tav tm="0">
                                          <p:val>
                                            <p:strVal val="#ppt_x"/>
                                          </p:val>
                                        </p:tav>
                                        <p:tav tm="100000">
                                          <p:val>
                                            <p:strVal val="#ppt_x"/>
                                          </p:val>
                                        </p:tav>
                                      </p:tavLst>
                                    </p:anim>
                                    <p:anim calcmode="lin" valueType="num">
                                      <p:cBhvr>
                                        <p:cTn id="17"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grpId="0" nodeType="clickEffect">
                                  <p:stCondLst>
                                    <p:cond delay="0"/>
                                  </p:stCondLst>
                                  <p:childTnLst>
                                    <p:set>
                                      <p:cBhvr>
                                        <p:cTn id="21" dur="1" fill="hold">
                                          <p:stCondLst>
                                            <p:cond delay="0"/>
                                          </p:stCondLst>
                                        </p:cTn>
                                        <p:tgtEl>
                                          <p:spTgt spid="59"/>
                                        </p:tgtEl>
                                        <p:attrNameLst>
                                          <p:attrName>style.visibility</p:attrName>
                                        </p:attrNameLst>
                                      </p:cBhvr>
                                      <p:to>
                                        <p:strVal val="visible"/>
                                      </p:to>
                                    </p:set>
                                    <p:animEffect transition="in" filter="fade">
                                      <p:cBhvr>
                                        <p:cTn id="22" dur="1000"/>
                                        <p:tgtEl>
                                          <p:spTgt spid="59"/>
                                        </p:tgtEl>
                                      </p:cBhvr>
                                    </p:animEffect>
                                    <p:anim calcmode="lin" valueType="num">
                                      <p:cBhvr>
                                        <p:cTn id="23" dur="1000" fill="hold"/>
                                        <p:tgtEl>
                                          <p:spTgt spid="59"/>
                                        </p:tgtEl>
                                        <p:attrNameLst>
                                          <p:attrName>ppt_x</p:attrName>
                                        </p:attrNameLst>
                                      </p:cBhvr>
                                      <p:tavLst>
                                        <p:tav tm="0">
                                          <p:val>
                                            <p:strVal val="#ppt_x"/>
                                          </p:val>
                                        </p:tav>
                                        <p:tav tm="100000">
                                          <p:val>
                                            <p:strVal val="#ppt_x"/>
                                          </p:val>
                                        </p:tav>
                                      </p:tavLst>
                                    </p:anim>
                                    <p:anim calcmode="lin" valueType="num">
                                      <p:cBhvr>
                                        <p:cTn id="24"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4" presetClass="entr" presetSubtype="10" fill="hold" nodeType="click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randombar(horizontal)">
                                      <p:cBhvr>
                                        <p:cTn id="2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8" grpId="0"/>
      <p:bldP spid="11" grpId="0" animBg="1"/>
      <p:bldP spid="13"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934186" y="1704961"/>
            <a:ext cx="7920881" cy="1881284"/>
          </a:xfrm>
          <a:prstGeom prst="rect">
            <a:avLst/>
          </a:prstGeom>
          <a:noFill/>
        </p:spPr>
        <p:txBody>
          <a:bodyPr wrap="square">
            <a:spAutoFit/>
          </a:bodyPr>
          <a:lstStyle/>
          <a:p>
            <a:pPr>
              <a:lnSpc>
                <a:spcPct val="150000"/>
              </a:lnSpc>
            </a:pPr>
            <a:r>
              <a:rPr lang="zh-CN" altLang="en-US" sz="1600" dirty="0"/>
              <a:t>在完成影响因素分析和</a:t>
            </a:r>
            <a:r>
              <a:rPr lang="en-US" altLang="zh-CN" sz="1600" dirty="0"/>
              <a:t>SWOT</a:t>
            </a:r>
            <a:r>
              <a:rPr lang="zh-CN" altLang="en-US" sz="1600" dirty="0"/>
              <a:t>矩阵的构造后，运用系统分析的方法，把各种因素相互匹配起来加以分析就可以从中得出一系列相应的结论</a:t>
            </a:r>
            <a:r>
              <a:rPr lang="en-US" altLang="zh-CN" sz="1600" dirty="0"/>
              <a:t>(</a:t>
            </a:r>
            <a:r>
              <a:rPr lang="zh-CN" altLang="en-US" sz="1600" dirty="0"/>
              <a:t>如对策等</a:t>
            </a:r>
            <a:r>
              <a:rPr lang="en-US" altLang="zh-CN" sz="1600" dirty="0"/>
              <a:t>)</a:t>
            </a:r>
            <a:r>
              <a:rPr lang="zh-CN" altLang="en-US" sz="1600" dirty="0"/>
              <a:t>，然后便可以制订出行动计划。</a:t>
            </a:r>
            <a:endParaRPr lang="en-US" altLang="zh-CN" sz="1600" dirty="0"/>
          </a:p>
          <a:p>
            <a:pPr>
              <a:lnSpc>
                <a:spcPct val="150000"/>
              </a:lnSpc>
            </a:pPr>
            <a:r>
              <a:rPr lang="zh-CN" altLang="en-US" sz="1600" dirty="0"/>
              <a:t>制订行动计划的基本思路是：发挥优势因素，克服弱势因素；利用机会因素，化解威胁因素；回顾过去，立足当前，着眼未来。</a:t>
            </a:r>
            <a:endParaRPr lang="en-US" altLang="zh-CN" sz="1200" dirty="0">
              <a:latin typeface="楷体" panose="02010609060101010101" pitchFamily="2" charset="-122"/>
              <a:ea typeface="楷体" panose="02010609060101010101" pitchFamily="2" charset="-122"/>
            </a:endParaRPr>
          </a:p>
        </p:txBody>
      </p:sp>
      <p:sp>
        <p:nvSpPr>
          <p:cNvPr id="8" name="文本框 7"/>
          <p:cNvSpPr txBox="1"/>
          <p:nvPr/>
        </p:nvSpPr>
        <p:spPr>
          <a:xfrm>
            <a:off x="1011630" y="1304851"/>
            <a:ext cx="5472608" cy="368300"/>
          </a:xfrm>
          <a:prstGeom prst="rect">
            <a:avLst/>
          </a:prstGeom>
          <a:noFill/>
        </p:spPr>
        <p:txBody>
          <a:bodyPr wrap="square">
            <a:spAutoFit/>
          </a:bodyPr>
          <a:lstStyle/>
          <a:p>
            <a:r>
              <a:rPr lang="zh-CN" altLang="en-US" sz="1800" b="1" dirty="0">
                <a:solidFill>
                  <a:schemeClr val="accent2"/>
                </a:solidFill>
                <a:latin typeface="微软雅黑" panose="020B0503020204020204" pitchFamily="34" charset="-122"/>
                <a:ea typeface="微软雅黑" panose="020B0503020204020204" pitchFamily="34" charset="-122"/>
              </a:rPr>
              <a:t>（四）制订行动计划</a:t>
            </a:r>
            <a:endParaRPr lang="zh-CN" altLang="en-US" sz="1800" b="1" dirty="0">
              <a:solidFill>
                <a:schemeClr val="accent2"/>
              </a:solidFill>
              <a:latin typeface="微软雅黑" panose="020B0503020204020204" pitchFamily="34" charset="-122"/>
              <a:ea typeface="微软雅黑" panose="020B0503020204020204" pitchFamily="34" charset="-122"/>
            </a:endParaRPr>
          </a:p>
        </p:txBody>
      </p:sp>
      <p:sp>
        <p:nvSpPr>
          <p:cNvPr id="9" name="文本框 8"/>
          <p:cNvSpPr txBox="1"/>
          <p:nvPr/>
        </p:nvSpPr>
        <p:spPr>
          <a:xfrm>
            <a:off x="2916610" y="236256"/>
            <a:ext cx="2736304"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一、</a:t>
            </a:r>
            <a:r>
              <a:rPr lang="en-US" altLang="zh-CN" sz="2400" b="1" dirty="0">
                <a:latin typeface="微软雅黑" panose="020B0503020204020204" pitchFamily="34" charset="-122"/>
                <a:ea typeface="微软雅黑" panose="020B0503020204020204" pitchFamily="34" charset="-122"/>
              </a:rPr>
              <a:t>SWOT</a:t>
            </a:r>
            <a:r>
              <a:rPr lang="zh-CN" altLang="en-US" sz="2400" b="1" dirty="0">
                <a:latin typeface="微软雅黑" panose="020B0503020204020204" pitchFamily="34" charset="-122"/>
                <a:ea typeface="微软雅黑" panose="020B0503020204020204" pitchFamily="34" charset="-122"/>
              </a:rPr>
              <a:t>分析法</a:t>
            </a:r>
            <a:endParaRPr lang="zh-CN" altLang="en-US" sz="24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1" name="任意多边形: 形状 10"/>
          <p:cNvSpPr/>
          <p:nvPr/>
        </p:nvSpPr>
        <p:spPr bwMode="auto">
          <a:xfrm>
            <a:off x="316275" y="1216922"/>
            <a:ext cx="584111" cy="581794"/>
          </a:xfrm>
          <a:custGeom>
            <a:avLst/>
            <a:gdLst>
              <a:gd name="T0" fmla="*/ 0 w 252"/>
              <a:gd name="T1" fmla="*/ 126 h 251"/>
              <a:gd name="T2" fmla="*/ 4 w 252"/>
              <a:gd name="T3" fmla="*/ 150 h 251"/>
              <a:gd name="T4" fmla="*/ 11 w 252"/>
              <a:gd name="T5" fmla="*/ 174 h 251"/>
              <a:gd name="T6" fmla="*/ 23 w 252"/>
              <a:gd name="T7" fmla="*/ 195 h 251"/>
              <a:gd name="T8" fmla="*/ 38 w 252"/>
              <a:gd name="T9" fmla="*/ 214 h 251"/>
              <a:gd name="T10" fmla="*/ 56 w 252"/>
              <a:gd name="T11" fmla="*/ 229 h 251"/>
              <a:gd name="T12" fmla="*/ 77 w 252"/>
              <a:gd name="T13" fmla="*/ 241 h 251"/>
              <a:gd name="T14" fmla="*/ 101 w 252"/>
              <a:gd name="T15" fmla="*/ 248 h 251"/>
              <a:gd name="T16" fmla="*/ 127 w 252"/>
              <a:gd name="T17" fmla="*/ 251 h 251"/>
              <a:gd name="T18" fmla="*/ 140 w 252"/>
              <a:gd name="T19" fmla="*/ 251 h 251"/>
              <a:gd name="T20" fmla="*/ 164 w 252"/>
              <a:gd name="T21" fmla="*/ 246 h 251"/>
              <a:gd name="T22" fmla="*/ 187 w 252"/>
              <a:gd name="T23" fmla="*/ 235 h 251"/>
              <a:gd name="T24" fmla="*/ 207 w 252"/>
              <a:gd name="T25" fmla="*/ 222 h 251"/>
              <a:gd name="T26" fmla="*/ 223 w 252"/>
              <a:gd name="T27" fmla="*/ 206 h 251"/>
              <a:gd name="T28" fmla="*/ 236 w 252"/>
              <a:gd name="T29" fmla="*/ 186 h 251"/>
              <a:gd name="T30" fmla="*/ 246 w 252"/>
              <a:gd name="T31" fmla="*/ 163 h 251"/>
              <a:gd name="T32" fmla="*/ 252 w 252"/>
              <a:gd name="T33" fmla="*/ 138 h 251"/>
              <a:gd name="T34" fmla="*/ 252 w 252"/>
              <a:gd name="T35" fmla="*/ 126 h 251"/>
              <a:gd name="T36" fmla="*/ 249 w 252"/>
              <a:gd name="T37" fmla="*/ 100 h 251"/>
              <a:gd name="T38" fmla="*/ 242 w 252"/>
              <a:gd name="T39" fmla="*/ 77 h 251"/>
              <a:gd name="T40" fmla="*/ 230 w 252"/>
              <a:gd name="T41" fmla="*/ 55 h 251"/>
              <a:gd name="T42" fmla="*/ 215 w 252"/>
              <a:gd name="T43" fmla="*/ 37 h 251"/>
              <a:gd name="T44" fmla="*/ 196 w 252"/>
              <a:gd name="T45" fmla="*/ 22 h 251"/>
              <a:gd name="T46" fmla="*/ 175 w 252"/>
              <a:gd name="T47" fmla="*/ 10 h 251"/>
              <a:gd name="T48" fmla="*/ 151 w 252"/>
              <a:gd name="T49" fmla="*/ 3 h 251"/>
              <a:gd name="T50" fmla="*/ 127 w 252"/>
              <a:gd name="T51" fmla="*/ 0 h 251"/>
              <a:gd name="T52" fmla="*/ 114 w 252"/>
              <a:gd name="T53" fmla="*/ 0 h 251"/>
              <a:gd name="T54" fmla="*/ 89 w 252"/>
              <a:gd name="T55" fmla="*/ 5 h 251"/>
              <a:gd name="T56" fmla="*/ 66 w 252"/>
              <a:gd name="T57" fmla="*/ 15 h 251"/>
              <a:gd name="T58" fmla="*/ 46 w 252"/>
              <a:gd name="T59" fmla="*/ 29 h 251"/>
              <a:gd name="T60" fmla="*/ 30 w 252"/>
              <a:gd name="T61" fmla="*/ 45 h 251"/>
              <a:gd name="T62" fmla="*/ 16 w 252"/>
              <a:gd name="T63" fmla="*/ 65 h 251"/>
              <a:gd name="T64" fmla="*/ 6 w 252"/>
              <a:gd name="T65" fmla="*/ 88 h 251"/>
              <a:gd name="T66" fmla="*/ 2 w 252"/>
              <a:gd name="T67" fmla="*/ 113 h 251"/>
              <a:gd name="T68" fmla="*/ 0 w 252"/>
              <a:gd name="T69" fmla="*/ 126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2" h="251">
                <a:moveTo>
                  <a:pt x="0" y="126"/>
                </a:moveTo>
                <a:lnTo>
                  <a:pt x="0" y="126"/>
                </a:lnTo>
                <a:lnTo>
                  <a:pt x="2" y="138"/>
                </a:lnTo>
                <a:lnTo>
                  <a:pt x="4" y="150"/>
                </a:lnTo>
                <a:lnTo>
                  <a:pt x="6" y="163"/>
                </a:lnTo>
                <a:lnTo>
                  <a:pt x="11" y="174"/>
                </a:lnTo>
                <a:lnTo>
                  <a:pt x="16" y="186"/>
                </a:lnTo>
                <a:lnTo>
                  <a:pt x="23" y="195"/>
                </a:lnTo>
                <a:lnTo>
                  <a:pt x="30" y="206"/>
                </a:lnTo>
                <a:lnTo>
                  <a:pt x="38" y="214"/>
                </a:lnTo>
                <a:lnTo>
                  <a:pt x="46" y="222"/>
                </a:lnTo>
                <a:lnTo>
                  <a:pt x="56" y="229"/>
                </a:lnTo>
                <a:lnTo>
                  <a:pt x="66" y="235"/>
                </a:lnTo>
                <a:lnTo>
                  <a:pt x="77" y="241"/>
                </a:lnTo>
                <a:lnTo>
                  <a:pt x="89" y="246"/>
                </a:lnTo>
                <a:lnTo>
                  <a:pt x="101" y="248"/>
                </a:lnTo>
                <a:lnTo>
                  <a:pt x="114" y="251"/>
                </a:lnTo>
                <a:lnTo>
                  <a:pt x="127" y="251"/>
                </a:lnTo>
                <a:lnTo>
                  <a:pt x="127" y="251"/>
                </a:lnTo>
                <a:lnTo>
                  <a:pt x="140" y="251"/>
                </a:lnTo>
                <a:lnTo>
                  <a:pt x="151" y="248"/>
                </a:lnTo>
                <a:lnTo>
                  <a:pt x="164" y="246"/>
                </a:lnTo>
                <a:lnTo>
                  <a:pt x="175" y="241"/>
                </a:lnTo>
                <a:lnTo>
                  <a:pt x="187" y="235"/>
                </a:lnTo>
                <a:lnTo>
                  <a:pt x="196" y="229"/>
                </a:lnTo>
                <a:lnTo>
                  <a:pt x="207" y="222"/>
                </a:lnTo>
                <a:lnTo>
                  <a:pt x="215" y="214"/>
                </a:lnTo>
                <a:lnTo>
                  <a:pt x="223" y="206"/>
                </a:lnTo>
                <a:lnTo>
                  <a:pt x="230" y="195"/>
                </a:lnTo>
                <a:lnTo>
                  <a:pt x="236" y="186"/>
                </a:lnTo>
                <a:lnTo>
                  <a:pt x="242" y="174"/>
                </a:lnTo>
                <a:lnTo>
                  <a:pt x="246" y="163"/>
                </a:lnTo>
                <a:lnTo>
                  <a:pt x="249" y="150"/>
                </a:lnTo>
                <a:lnTo>
                  <a:pt x="252" y="138"/>
                </a:lnTo>
                <a:lnTo>
                  <a:pt x="252" y="126"/>
                </a:lnTo>
                <a:lnTo>
                  <a:pt x="252" y="126"/>
                </a:lnTo>
                <a:lnTo>
                  <a:pt x="252" y="113"/>
                </a:lnTo>
                <a:lnTo>
                  <a:pt x="249" y="100"/>
                </a:lnTo>
                <a:lnTo>
                  <a:pt x="246" y="88"/>
                </a:lnTo>
                <a:lnTo>
                  <a:pt x="242" y="77"/>
                </a:lnTo>
                <a:lnTo>
                  <a:pt x="236" y="65"/>
                </a:lnTo>
                <a:lnTo>
                  <a:pt x="230" y="55"/>
                </a:lnTo>
                <a:lnTo>
                  <a:pt x="223" y="45"/>
                </a:lnTo>
                <a:lnTo>
                  <a:pt x="215" y="37"/>
                </a:lnTo>
                <a:lnTo>
                  <a:pt x="207" y="29"/>
                </a:lnTo>
                <a:lnTo>
                  <a:pt x="196" y="22"/>
                </a:lnTo>
                <a:lnTo>
                  <a:pt x="187" y="15"/>
                </a:lnTo>
                <a:lnTo>
                  <a:pt x="175" y="10"/>
                </a:lnTo>
                <a:lnTo>
                  <a:pt x="164" y="5"/>
                </a:lnTo>
                <a:lnTo>
                  <a:pt x="151" y="3"/>
                </a:lnTo>
                <a:lnTo>
                  <a:pt x="140" y="0"/>
                </a:lnTo>
                <a:lnTo>
                  <a:pt x="127" y="0"/>
                </a:lnTo>
                <a:lnTo>
                  <a:pt x="127" y="0"/>
                </a:lnTo>
                <a:lnTo>
                  <a:pt x="114" y="0"/>
                </a:lnTo>
                <a:lnTo>
                  <a:pt x="101" y="3"/>
                </a:lnTo>
                <a:lnTo>
                  <a:pt x="89" y="5"/>
                </a:lnTo>
                <a:lnTo>
                  <a:pt x="77" y="10"/>
                </a:lnTo>
                <a:lnTo>
                  <a:pt x="66" y="15"/>
                </a:lnTo>
                <a:lnTo>
                  <a:pt x="56" y="22"/>
                </a:lnTo>
                <a:lnTo>
                  <a:pt x="46" y="29"/>
                </a:lnTo>
                <a:lnTo>
                  <a:pt x="38" y="37"/>
                </a:lnTo>
                <a:lnTo>
                  <a:pt x="30" y="45"/>
                </a:lnTo>
                <a:lnTo>
                  <a:pt x="23" y="55"/>
                </a:lnTo>
                <a:lnTo>
                  <a:pt x="16" y="65"/>
                </a:lnTo>
                <a:lnTo>
                  <a:pt x="11" y="77"/>
                </a:lnTo>
                <a:lnTo>
                  <a:pt x="6" y="88"/>
                </a:lnTo>
                <a:lnTo>
                  <a:pt x="4" y="100"/>
                </a:lnTo>
                <a:lnTo>
                  <a:pt x="2" y="113"/>
                </a:lnTo>
                <a:lnTo>
                  <a:pt x="0" y="126"/>
                </a:lnTo>
                <a:lnTo>
                  <a:pt x="0" y="126"/>
                </a:lnTo>
                <a:close/>
              </a:path>
            </a:pathLst>
          </a:custGeom>
          <a:solidFill>
            <a:schemeClr val="accent4">
              <a:lumMod val="100000"/>
            </a:schemeClr>
          </a:solidFill>
          <a:ln>
            <a:noFill/>
          </a:ln>
        </p:spPr>
        <p:txBody>
          <a:bodyPr anchor="ctr"/>
          <a:lstStyle/>
          <a:p>
            <a:pPr algn="ctr"/>
            <a:endParaRPr>
              <a:cs typeface="+mn-ea"/>
              <a:sym typeface="+mn-lt"/>
            </a:endParaRPr>
          </a:p>
        </p:txBody>
      </p:sp>
      <p:sp>
        <p:nvSpPr>
          <p:cNvPr id="13" name="任意多边形: 形状 12"/>
          <p:cNvSpPr/>
          <p:nvPr/>
        </p:nvSpPr>
        <p:spPr bwMode="auto">
          <a:xfrm>
            <a:off x="488988" y="1335350"/>
            <a:ext cx="233645" cy="339112"/>
          </a:xfrm>
          <a:custGeom>
            <a:avLst/>
            <a:gdLst>
              <a:gd name="connsiteX0" fmla="*/ 146050 w 228600"/>
              <a:gd name="connsiteY0" fmla="*/ 228600 h 331788"/>
              <a:gd name="connsiteX1" fmla="*/ 146050 w 228600"/>
              <a:gd name="connsiteY1" fmla="*/ 242888 h 331788"/>
              <a:gd name="connsiteX2" fmla="*/ 149225 w 228600"/>
              <a:gd name="connsiteY2" fmla="*/ 235744 h 331788"/>
              <a:gd name="connsiteX3" fmla="*/ 147108 w 228600"/>
              <a:gd name="connsiteY3" fmla="*/ 228600 h 331788"/>
              <a:gd name="connsiteX4" fmla="*/ 146050 w 228600"/>
              <a:gd name="connsiteY4" fmla="*/ 228600 h 331788"/>
              <a:gd name="connsiteX5" fmla="*/ 123825 w 228600"/>
              <a:gd name="connsiteY5" fmla="*/ 193675 h 331788"/>
              <a:gd name="connsiteX6" fmla="*/ 160656 w 228600"/>
              <a:gd name="connsiteY6" fmla="*/ 214159 h 331788"/>
              <a:gd name="connsiteX7" fmla="*/ 169863 w 228600"/>
              <a:gd name="connsiteY7" fmla="*/ 235923 h 331788"/>
              <a:gd name="connsiteX8" fmla="*/ 156709 w 228600"/>
              <a:gd name="connsiteY8" fmla="*/ 260248 h 331788"/>
              <a:gd name="connsiteX9" fmla="*/ 123825 w 228600"/>
              <a:gd name="connsiteY9" fmla="*/ 273050 h 331788"/>
              <a:gd name="connsiteX10" fmla="*/ 123825 w 228600"/>
              <a:gd name="connsiteY10" fmla="*/ 193675 h 331788"/>
              <a:gd name="connsiteX11" fmla="*/ 100630 w 228600"/>
              <a:gd name="connsiteY11" fmla="*/ 57150 h 331788"/>
              <a:gd name="connsiteX12" fmla="*/ 103188 w 228600"/>
              <a:gd name="connsiteY12" fmla="*/ 57150 h 331788"/>
              <a:gd name="connsiteX13" fmla="*/ 103188 w 228600"/>
              <a:gd name="connsiteY13" fmla="*/ 136525 h 331788"/>
              <a:gd name="connsiteX14" fmla="*/ 100630 w 228600"/>
              <a:gd name="connsiteY14" fmla="*/ 135224 h 331788"/>
              <a:gd name="connsiteX15" fmla="*/ 57150 w 228600"/>
              <a:gd name="connsiteY15" fmla="*/ 93584 h 331788"/>
              <a:gd name="connsiteX16" fmla="*/ 69938 w 228600"/>
              <a:gd name="connsiteY16" fmla="*/ 68861 h 331788"/>
              <a:gd name="connsiteX17" fmla="*/ 100630 w 228600"/>
              <a:gd name="connsiteY17" fmla="*/ 57150 h 331788"/>
              <a:gd name="connsiteX18" fmla="*/ 103893 w 228600"/>
              <a:gd name="connsiteY18" fmla="*/ 20637 h 331788"/>
              <a:gd name="connsiteX19" fmla="*/ 103893 w 228600"/>
              <a:gd name="connsiteY19" fmla="*/ 41388 h 331788"/>
              <a:gd name="connsiteX20" fmla="*/ 101292 w 228600"/>
              <a:gd name="connsiteY20" fmla="*/ 41388 h 331788"/>
              <a:gd name="connsiteX21" fmla="*/ 45354 w 228600"/>
              <a:gd name="connsiteY21" fmla="*/ 63436 h 331788"/>
              <a:gd name="connsiteX22" fmla="*/ 24540 w 228600"/>
              <a:gd name="connsiteY22" fmla="*/ 108828 h 331788"/>
              <a:gd name="connsiteX23" fmla="*/ 31045 w 228600"/>
              <a:gd name="connsiteY23" fmla="*/ 138658 h 331788"/>
              <a:gd name="connsiteX24" fmla="*/ 51859 w 228600"/>
              <a:gd name="connsiteY24" fmla="*/ 162003 h 331788"/>
              <a:gd name="connsiteX25" fmla="*/ 101292 w 228600"/>
              <a:gd name="connsiteY25" fmla="*/ 185347 h 331788"/>
              <a:gd name="connsiteX26" fmla="*/ 103893 w 228600"/>
              <a:gd name="connsiteY26" fmla="*/ 185347 h 331788"/>
              <a:gd name="connsiteX27" fmla="*/ 103893 w 228600"/>
              <a:gd name="connsiteY27" fmla="*/ 274836 h 331788"/>
              <a:gd name="connsiteX28" fmla="*/ 101292 w 228600"/>
              <a:gd name="connsiteY28" fmla="*/ 274836 h 331788"/>
              <a:gd name="connsiteX29" fmla="*/ 67469 w 228600"/>
              <a:gd name="connsiteY29" fmla="*/ 269648 h 331788"/>
              <a:gd name="connsiteX30" fmla="*/ 59664 w 228600"/>
              <a:gd name="connsiteY30" fmla="*/ 260570 h 331788"/>
              <a:gd name="connsiteX31" fmla="*/ 60965 w 228600"/>
              <a:gd name="connsiteY31" fmla="*/ 257976 h 331788"/>
              <a:gd name="connsiteX32" fmla="*/ 67469 w 228600"/>
              <a:gd name="connsiteY32" fmla="*/ 254085 h 331788"/>
              <a:gd name="connsiteX33" fmla="*/ 80478 w 228600"/>
              <a:gd name="connsiteY33" fmla="*/ 230740 h 331788"/>
              <a:gd name="connsiteX34" fmla="*/ 72673 w 228600"/>
              <a:gd name="connsiteY34" fmla="*/ 212583 h 331788"/>
              <a:gd name="connsiteX35" fmla="*/ 51859 w 228600"/>
              <a:gd name="connsiteY35" fmla="*/ 206098 h 331788"/>
              <a:gd name="connsiteX36" fmla="*/ 29744 w 228600"/>
              <a:gd name="connsiteY36" fmla="*/ 213880 h 331788"/>
              <a:gd name="connsiteX37" fmla="*/ 20638 w 228600"/>
              <a:gd name="connsiteY37" fmla="*/ 237225 h 331788"/>
              <a:gd name="connsiteX38" fmla="*/ 44053 w 228600"/>
              <a:gd name="connsiteY38" fmla="*/ 276133 h 331788"/>
              <a:gd name="connsiteX39" fmla="*/ 101292 w 228600"/>
              <a:gd name="connsiteY39" fmla="*/ 290399 h 331788"/>
              <a:gd name="connsiteX40" fmla="*/ 103893 w 228600"/>
              <a:gd name="connsiteY40" fmla="*/ 290399 h 331788"/>
              <a:gd name="connsiteX41" fmla="*/ 103893 w 228600"/>
              <a:gd name="connsiteY41" fmla="*/ 311150 h 331788"/>
              <a:gd name="connsiteX42" fmla="*/ 124707 w 228600"/>
              <a:gd name="connsiteY42" fmla="*/ 311150 h 331788"/>
              <a:gd name="connsiteX43" fmla="*/ 124707 w 228600"/>
              <a:gd name="connsiteY43" fmla="*/ 290399 h 331788"/>
              <a:gd name="connsiteX44" fmla="*/ 185848 w 228600"/>
              <a:gd name="connsiteY44" fmla="*/ 265757 h 331788"/>
              <a:gd name="connsiteX45" fmla="*/ 207963 w 228600"/>
              <a:gd name="connsiteY45" fmla="*/ 219068 h 331788"/>
              <a:gd name="connsiteX46" fmla="*/ 184548 w 228600"/>
              <a:gd name="connsiteY46" fmla="*/ 174972 h 331788"/>
              <a:gd name="connsiteX47" fmla="*/ 124707 w 228600"/>
              <a:gd name="connsiteY47" fmla="*/ 143846 h 331788"/>
              <a:gd name="connsiteX48" fmla="*/ 124707 w 228600"/>
              <a:gd name="connsiteY48" fmla="*/ 56951 h 331788"/>
              <a:gd name="connsiteX49" fmla="*/ 146822 w 228600"/>
              <a:gd name="connsiteY49" fmla="*/ 62139 h 331788"/>
              <a:gd name="connsiteX50" fmla="*/ 155928 w 228600"/>
              <a:gd name="connsiteY50" fmla="*/ 71217 h 331788"/>
              <a:gd name="connsiteX51" fmla="*/ 149424 w 228600"/>
              <a:gd name="connsiteY51" fmla="*/ 82890 h 331788"/>
              <a:gd name="connsiteX52" fmla="*/ 142919 w 228600"/>
              <a:gd name="connsiteY52" fmla="*/ 98453 h 331788"/>
              <a:gd name="connsiteX53" fmla="*/ 150725 w 228600"/>
              <a:gd name="connsiteY53" fmla="*/ 114016 h 331788"/>
              <a:gd name="connsiteX54" fmla="*/ 168937 w 228600"/>
              <a:gd name="connsiteY54" fmla="*/ 120501 h 331788"/>
              <a:gd name="connsiteX55" fmla="*/ 189751 w 228600"/>
              <a:gd name="connsiteY55" fmla="*/ 112719 h 331788"/>
              <a:gd name="connsiteX56" fmla="*/ 198857 w 228600"/>
              <a:gd name="connsiteY56" fmla="*/ 91968 h 331788"/>
              <a:gd name="connsiteX57" fmla="*/ 187149 w 228600"/>
              <a:gd name="connsiteY57" fmla="*/ 64733 h 331788"/>
              <a:gd name="connsiteX58" fmla="*/ 155928 w 228600"/>
              <a:gd name="connsiteY58" fmla="*/ 46576 h 331788"/>
              <a:gd name="connsiteX59" fmla="*/ 124707 w 228600"/>
              <a:gd name="connsiteY59" fmla="*/ 41388 h 331788"/>
              <a:gd name="connsiteX60" fmla="*/ 124707 w 228600"/>
              <a:gd name="connsiteY60" fmla="*/ 20637 h 331788"/>
              <a:gd name="connsiteX61" fmla="*/ 103893 w 228600"/>
              <a:gd name="connsiteY61" fmla="*/ 20637 h 331788"/>
              <a:gd name="connsiteX62" fmla="*/ 83127 w 228600"/>
              <a:gd name="connsiteY62" fmla="*/ 0 h 331788"/>
              <a:gd name="connsiteX63" fmla="*/ 145473 w 228600"/>
              <a:gd name="connsiteY63" fmla="*/ 0 h 331788"/>
              <a:gd name="connsiteX64" fmla="*/ 145473 w 228600"/>
              <a:gd name="connsiteY64" fmla="*/ 23329 h 331788"/>
              <a:gd name="connsiteX65" fmla="*/ 161059 w 228600"/>
              <a:gd name="connsiteY65" fmla="*/ 27217 h 331788"/>
              <a:gd name="connsiteX66" fmla="*/ 201324 w 228600"/>
              <a:gd name="connsiteY66" fmla="*/ 50546 h 331788"/>
              <a:gd name="connsiteX67" fmla="*/ 219508 w 228600"/>
              <a:gd name="connsiteY67" fmla="*/ 92019 h 331788"/>
              <a:gd name="connsiteX68" fmla="*/ 203922 w 228600"/>
              <a:gd name="connsiteY68" fmla="*/ 127013 h 331788"/>
              <a:gd name="connsiteX69" fmla="*/ 171450 w 228600"/>
              <a:gd name="connsiteY69" fmla="*/ 141269 h 331788"/>
              <a:gd name="connsiteX70" fmla="*/ 198726 w 228600"/>
              <a:gd name="connsiteY70" fmla="*/ 158118 h 331788"/>
              <a:gd name="connsiteX71" fmla="*/ 228600 w 228600"/>
              <a:gd name="connsiteY71" fmla="*/ 219032 h 331788"/>
              <a:gd name="connsiteX72" fmla="*/ 198726 w 228600"/>
              <a:gd name="connsiteY72" fmla="*/ 281242 h 331788"/>
              <a:gd name="connsiteX73" fmla="*/ 145473 w 228600"/>
              <a:gd name="connsiteY73" fmla="*/ 307163 h 331788"/>
              <a:gd name="connsiteX74" fmla="*/ 145473 w 228600"/>
              <a:gd name="connsiteY74" fmla="*/ 331788 h 331788"/>
              <a:gd name="connsiteX75" fmla="*/ 83127 w 228600"/>
              <a:gd name="connsiteY75" fmla="*/ 331788 h 331788"/>
              <a:gd name="connsiteX76" fmla="*/ 83127 w 228600"/>
              <a:gd name="connsiteY76" fmla="*/ 309755 h 331788"/>
              <a:gd name="connsiteX77" fmla="*/ 32471 w 228600"/>
              <a:gd name="connsiteY77" fmla="*/ 292907 h 331788"/>
              <a:gd name="connsiteX78" fmla="*/ 0 w 228600"/>
              <a:gd name="connsiteY78" fmla="*/ 237177 h 331788"/>
              <a:gd name="connsiteX79" fmla="*/ 15586 w 228600"/>
              <a:gd name="connsiteY79" fmla="*/ 199591 h 331788"/>
              <a:gd name="connsiteX80" fmla="*/ 50656 w 228600"/>
              <a:gd name="connsiteY80" fmla="*/ 185335 h 331788"/>
              <a:gd name="connsiteX81" fmla="*/ 40265 w 228600"/>
              <a:gd name="connsiteY81" fmla="*/ 178854 h 331788"/>
              <a:gd name="connsiteX82" fmla="*/ 12989 w 228600"/>
              <a:gd name="connsiteY82" fmla="*/ 149045 h 331788"/>
              <a:gd name="connsiteX83" fmla="*/ 3896 w 228600"/>
              <a:gd name="connsiteY83" fmla="*/ 108868 h 331788"/>
              <a:gd name="connsiteX84" fmla="*/ 31173 w 228600"/>
              <a:gd name="connsiteY84" fmla="*/ 47954 h 331788"/>
              <a:gd name="connsiteX85" fmla="*/ 83127 w 228600"/>
              <a:gd name="connsiteY85" fmla="*/ 23329 h 331788"/>
              <a:gd name="connsiteX86" fmla="*/ 83127 w 228600"/>
              <a:gd name="connsiteY86"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228600" h="331788">
                <a:moveTo>
                  <a:pt x="146050" y="228600"/>
                </a:moveTo>
                <a:cubicBezTo>
                  <a:pt x="146050" y="228600"/>
                  <a:pt x="146050" y="228600"/>
                  <a:pt x="146050" y="242888"/>
                </a:cubicBezTo>
                <a:cubicBezTo>
                  <a:pt x="148167" y="240507"/>
                  <a:pt x="149225" y="238125"/>
                  <a:pt x="149225" y="235744"/>
                </a:cubicBezTo>
                <a:cubicBezTo>
                  <a:pt x="149225" y="234553"/>
                  <a:pt x="149225" y="232172"/>
                  <a:pt x="147108" y="228600"/>
                </a:cubicBezTo>
                <a:cubicBezTo>
                  <a:pt x="146050" y="228600"/>
                  <a:pt x="146050" y="228600"/>
                  <a:pt x="146050" y="228600"/>
                </a:cubicBezTo>
                <a:close/>
                <a:moveTo>
                  <a:pt x="123825" y="193675"/>
                </a:moveTo>
                <a:cubicBezTo>
                  <a:pt x="142240" y="201356"/>
                  <a:pt x="155394" y="207758"/>
                  <a:pt x="160656" y="214159"/>
                </a:cubicBezTo>
                <a:cubicBezTo>
                  <a:pt x="167232" y="220560"/>
                  <a:pt x="169863" y="228242"/>
                  <a:pt x="169863" y="235923"/>
                </a:cubicBezTo>
                <a:cubicBezTo>
                  <a:pt x="169863" y="244885"/>
                  <a:pt x="165917" y="253846"/>
                  <a:pt x="156709" y="260248"/>
                </a:cubicBezTo>
                <a:cubicBezTo>
                  <a:pt x="148817" y="267929"/>
                  <a:pt x="136979" y="271770"/>
                  <a:pt x="123825" y="273050"/>
                </a:cubicBezTo>
                <a:cubicBezTo>
                  <a:pt x="123825" y="273050"/>
                  <a:pt x="123825" y="273050"/>
                  <a:pt x="123825" y="193675"/>
                </a:cubicBezTo>
                <a:close/>
                <a:moveTo>
                  <a:pt x="100630" y="57150"/>
                </a:moveTo>
                <a:cubicBezTo>
                  <a:pt x="100630" y="57150"/>
                  <a:pt x="100630" y="57150"/>
                  <a:pt x="103188" y="57150"/>
                </a:cubicBezTo>
                <a:cubicBezTo>
                  <a:pt x="103188" y="57150"/>
                  <a:pt x="103188" y="57150"/>
                  <a:pt x="103188" y="136525"/>
                </a:cubicBezTo>
                <a:cubicBezTo>
                  <a:pt x="103188" y="136525"/>
                  <a:pt x="103188" y="136525"/>
                  <a:pt x="100630" y="135224"/>
                </a:cubicBezTo>
                <a:cubicBezTo>
                  <a:pt x="72496" y="124814"/>
                  <a:pt x="57150" y="110500"/>
                  <a:pt x="57150" y="93584"/>
                </a:cubicBezTo>
                <a:cubicBezTo>
                  <a:pt x="57150" y="84476"/>
                  <a:pt x="60986" y="76668"/>
                  <a:pt x="69938" y="68861"/>
                </a:cubicBezTo>
                <a:cubicBezTo>
                  <a:pt x="77611" y="62355"/>
                  <a:pt x="87842" y="58451"/>
                  <a:pt x="100630" y="57150"/>
                </a:cubicBezTo>
                <a:close/>
                <a:moveTo>
                  <a:pt x="103893" y="20637"/>
                </a:moveTo>
                <a:cubicBezTo>
                  <a:pt x="103893" y="20637"/>
                  <a:pt x="103893" y="20637"/>
                  <a:pt x="103893" y="41388"/>
                </a:cubicBezTo>
                <a:cubicBezTo>
                  <a:pt x="103893" y="41388"/>
                  <a:pt x="103893" y="41388"/>
                  <a:pt x="101292" y="41388"/>
                </a:cubicBezTo>
                <a:cubicBezTo>
                  <a:pt x="77876" y="43982"/>
                  <a:pt x="59664" y="50466"/>
                  <a:pt x="45354" y="63436"/>
                </a:cubicBezTo>
                <a:cubicBezTo>
                  <a:pt x="31045" y="76405"/>
                  <a:pt x="24540" y="90671"/>
                  <a:pt x="24540" y="108828"/>
                </a:cubicBezTo>
                <a:cubicBezTo>
                  <a:pt x="24540" y="119204"/>
                  <a:pt x="27142" y="129579"/>
                  <a:pt x="31045" y="138658"/>
                </a:cubicBezTo>
                <a:cubicBezTo>
                  <a:pt x="36248" y="147736"/>
                  <a:pt x="42753" y="155518"/>
                  <a:pt x="51859" y="162003"/>
                </a:cubicBezTo>
                <a:cubicBezTo>
                  <a:pt x="60965" y="167190"/>
                  <a:pt x="76575" y="174972"/>
                  <a:pt x="101292" y="185347"/>
                </a:cubicBezTo>
                <a:cubicBezTo>
                  <a:pt x="101292" y="185347"/>
                  <a:pt x="101292" y="185347"/>
                  <a:pt x="103893" y="185347"/>
                </a:cubicBezTo>
                <a:cubicBezTo>
                  <a:pt x="103893" y="185347"/>
                  <a:pt x="103893" y="185347"/>
                  <a:pt x="103893" y="274836"/>
                </a:cubicBezTo>
                <a:cubicBezTo>
                  <a:pt x="103893" y="274836"/>
                  <a:pt x="103893" y="274836"/>
                  <a:pt x="101292" y="274836"/>
                </a:cubicBezTo>
                <a:cubicBezTo>
                  <a:pt x="85681" y="274836"/>
                  <a:pt x="75274" y="272242"/>
                  <a:pt x="67469" y="269648"/>
                </a:cubicBezTo>
                <a:cubicBezTo>
                  <a:pt x="62266" y="267054"/>
                  <a:pt x="59664" y="264460"/>
                  <a:pt x="59664" y="260570"/>
                </a:cubicBezTo>
                <a:cubicBezTo>
                  <a:pt x="59664" y="260570"/>
                  <a:pt x="60965" y="259273"/>
                  <a:pt x="60965" y="257976"/>
                </a:cubicBezTo>
                <a:cubicBezTo>
                  <a:pt x="62266" y="256679"/>
                  <a:pt x="63567" y="255382"/>
                  <a:pt x="67469" y="254085"/>
                </a:cubicBezTo>
                <a:cubicBezTo>
                  <a:pt x="76575" y="247600"/>
                  <a:pt x="80478" y="239819"/>
                  <a:pt x="80478" y="230740"/>
                </a:cubicBezTo>
                <a:cubicBezTo>
                  <a:pt x="80478" y="222959"/>
                  <a:pt x="77876" y="217771"/>
                  <a:pt x="72673" y="212583"/>
                </a:cubicBezTo>
                <a:cubicBezTo>
                  <a:pt x="67469" y="208692"/>
                  <a:pt x="60965" y="206098"/>
                  <a:pt x="51859" y="206098"/>
                </a:cubicBezTo>
                <a:cubicBezTo>
                  <a:pt x="42753" y="206098"/>
                  <a:pt x="36248" y="208692"/>
                  <a:pt x="29744" y="213880"/>
                </a:cubicBezTo>
                <a:cubicBezTo>
                  <a:pt x="23240" y="220365"/>
                  <a:pt x="20638" y="226849"/>
                  <a:pt x="20638" y="237225"/>
                </a:cubicBezTo>
                <a:cubicBezTo>
                  <a:pt x="20638" y="252788"/>
                  <a:pt x="28443" y="265757"/>
                  <a:pt x="44053" y="276133"/>
                </a:cubicBezTo>
                <a:cubicBezTo>
                  <a:pt x="59664" y="285211"/>
                  <a:pt x="77876" y="290399"/>
                  <a:pt x="101292" y="290399"/>
                </a:cubicBezTo>
                <a:cubicBezTo>
                  <a:pt x="101292" y="290399"/>
                  <a:pt x="101292" y="290399"/>
                  <a:pt x="103893" y="290399"/>
                </a:cubicBezTo>
                <a:cubicBezTo>
                  <a:pt x="103893" y="290399"/>
                  <a:pt x="103893" y="290399"/>
                  <a:pt x="103893" y="311150"/>
                </a:cubicBezTo>
                <a:cubicBezTo>
                  <a:pt x="103893" y="311150"/>
                  <a:pt x="103893" y="311150"/>
                  <a:pt x="124707" y="311150"/>
                </a:cubicBezTo>
                <a:cubicBezTo>
                  <a:pt x="124707" y="311150"/>
                  <a:pt x="124707" y="311150"/>
                  <a:pt x="124707" y="290399"/>
                </a:cubicBezTo>
                <a:cubicBezTo>
                  <a:pt x="150725" y="286508"/>
                  <a:pt x="171539" y="278727"/>
                  <a:pt x="185848" y="265757"/>
                </a:cubicBezTo>
                <a:cubicBezTo>
                  <a:pt x="200158" y="252788"/>
                  <a:pt x="207963" y="237225"/>
                  <a:pt x="207963" y="219068"/>
                </a:cubicBezTo>
                <a:cubicBezTo>
                  <a:pt x="207963" y="202208"/>
                  <a:pt x="200158" y="187941"/>
                  <a:pt x="184548" y="174972"/>
                </a:cubicBezTo>
                <a:cubicBezTo>
                  <a:pt x="174141" y="164597"/>
                  <a:pt x="153327" y="154221"/>
                  <a:pt x="124707" y="143846"/>
                </a:cubicBezTo>
                <a:cubicBezTo>
                  <a:pt x="124707" y="143846"/>
                  <a:pt x="124707" y="143846"/>
                  <a:pt x="124707" y="56951"/>
                </a:cubicBezTo>
                <a:cubicBezTo>
                  <a:pt x="133813" y="56951"/>
                  <a:pt x="141619" y="58248"/>
                  <a:pt x="146822" y="62139"/>
                </a:cubicBezTo>
                <a:cubicBezTo>
                  <a:pt x="153327" y="64733"/>
                  <a:pt x="155928" y="67327"/>
                  <a:pt x="155928" y="71217"/>
                </a:cubicBezTo>
                <a:cubicBezTo>
                  <a:pt x="155928" y="73811"/>
                  <a:pt x="153327" y="77702"/>
                  <a:pt x="149424" y="82890"/>
                </a:cubicBezTo>
                <a:cubicBezTo>
                  <a:pt x="145521" y="89374"/>
                  <a:pt x="142919" y="94562"/>
                  <a:pt x="142919" y="98453"/>
                </a:cubicBezTo>
                <a:cubicBezTo>
                  <a:pt x="142919" y="104938"/>
                  <a:pt x="145521" y="110125"/>
                  <a:pt x="150725" y="114016"/>
                </a:cubicBezTo>
                <a:cubicBezTo>
                  <a:pt x="155928" y="119204"/>
                  <a:pt x="162433" y="120501"/>
                  <a:pt x="168937" y="120501"/>
                </a:cubicBezTo>
                <a:cubicBezTo>
                  <a:pt x="176742" y="120501"/>
                  <a:pt x="184548" y="117907"/>
                  <a:pt x="189751" y="112719"/>
                </a:cubicBezTo>
                <a:cubicBezTo>
                  <a:pt x="196255" y="106235"/>
                  <a:pt x="198857" y="99750"/>
                  <a:pt x="198857" y="91968"/>
                </a:cubicBezTo>
                <a:cubicBezTo>
                  <a:pt x="198857" y="82890"/>
                  <a:pt x="194954" y="73811"/>
                  <a:pt x="187149" y="64733"/>
                </a:cubicBezTo>
                <a:cubicBezTo>
                  <a:pt x="178043" y="56951"/>
                  <a:pt x="167636" y="50466"/>
                  <a:pt x="155928" y="46576"/>
                </a:cubicBezTo>
                <a:cubicBezTo>
                  <a:pt x="144220" y="43982"/>
                  <a:pt x="133813" y="41388"/>
                  <a:pt x="124707" y="41388"/>
                </a:cubicBezTo>
                <a:cubicBezTo>
                  <a:pt x="124707" y="41388"/>
                  <a:pt x="124707" y="41388"/>
                  <a:pt x="124707" y="20637"/>
                </a:cubicBezTo>
                <a:cubicBezTo>
                  <a:pt x="124707" y="20637"/>
                  <a:pt x="124707" y="20637"/>
                  <a:pt x="103893" y="20637"/>
                </a:cubicBezTo>
                <a:close/>
                <a:moveTo>
                  <a:pt x="83127" y="0"/>
                </a:moveTo>
                <a:cubicBezTo>
                  <a:pt x="83127" y="0"/>
                  <a:pt x="83127" y="0"/>
                  <a:pt x="145473" y="0"/>
                </a:cubicBezTo>
                <a:cubicBezTo>
                  <a:pt x="145473" y="0"/>
                  <a:pt x="145473" y="0"/>
                  <a:pt x="145473" y="23329"/>
                </a:cubicBezTo>
                <a:cubicBezTo>
                  <a:pt x="150668" y="24625"/>
                  <a:pt x="155864" y="25921"/>
                  <a:pt x="161059" y="27217"/>
                </a:cubicBezTo>
                <a:cubicBezTo>
                  <a:pt x="176646" y="31105"/>
                  <a:pt x="190933" y="40177"/>
                  <a:pt x="201324" y="50546"/>
                </a:cubicBezTo>
                <a:cubicBezTo>
                  <a:pt x="214313" y="63506"/>
                  <a:pt x="219508" y="76467"/>
                  <a:pt x="219508" y="92019"/>
                </a:cubicBezTo>
                <a:cubicBezTo>
                  <a:pt x="219508" y="104980"/>
                  <a:pt x="214313" y="117940"/>
                  <a:pt x="203922" y="127013"/>
                </a:cubicBezTo>
                <a:cubicBezTo>
                  <a:pt x="194830" y="136085"/>
                  <a:pt x="184439" y="141269"/>
                  <a:pt x="171450" y="141269"/>
                </a:cubicBezTo>
                <a:cubicBezTo>
                  <a:pt x="183140" y="147749"/>
                  <a:pt x="192232" y="152934"/>
                  <a:pt x="198726" y="158118"/>
                </a:cubicBezTo>
                <a:cubicBezTo>
                  <a:pt x="218209" y="176262"/>
                  <a:pt x="228600" y="195703"/>
                  <a:pt x="228600" y="219032"/>
                </a:cubicBezTo>
                <a:cubicBezTo>
                  <a:pt x="228600" y="243657"/>
                  <a:pt x="218209" y="264394"/>
                  <a:pt x="198726" y="281242"/>
                </a:cubicBezTo>
                <a:cubicBezTo>
                  <a:pt x="185738" y="294203"/>
                  <a:pt x="167554" y="301979"/>
                  <a:pt x="145473" y="307163"/>
                </a:cubicBezTo>
                <a:cubicBezTo>
                  <a:pt x="145473" y="307163"/>
                  <a:pt x="145473" y="307163"/>
                  <a:pt x="145473" y="331788"/>
                </a:cubicBezTo>
                <a:cubicBezTo>
                  <a:pt x="145473" y="331788"/>
                  <a:pt x="145473" y="331788"/>
                  <a:pt x="83127" y="331788"/>
                </a:cubicBezTo>
                <a:cubicBezTo>
                  <a:pt x="83127" y="331788"/>
                  <a:pt x="83127" y="331788"/>
                  <a:pt x="83127" y="309755"/>
                </a:cubicBezTo>
                <a:cubicBezTo>
                  <a:pt x="63644" y="308459"/>
                  <a:pt x="46759" y="301979"/>
                  <a:pt x="32471" y="292907"/>
                </a:cubicBezTo>
                <a:cubicBezTo>
                  <a:pt x="5195" y="276058"/>
                  <a:pt x="0" y="252729"/>
                  <a:pt x="0" y="237177"/>
                </a:cubicBezTo>
                <a:cubicBezTo>
                  <a:pt x="0" y="221624"/>
                  <a:pt x="5195" y="208664"/>
                  <a:pt x="15586" y="199591"/>
                </a:cubicBezTo>
                <a:cubicBezTo>
                  <a:pt x="24678" y="190519"/>
                  <a:pt x="36368" y="185335"/>
                  <a:pt x="50656" y="185335"/>
                </a:cubicBezTo>
                <a:cubicBezTo>
                  <a:pt x="46759" y="182743"/>
                  <a:pt x="42862" y="180151"/>
                  <a:pt x="40265" y="178854"/>
                </a:cubicBezTo>
                <a:cubicBezTo>
                  <a:pt x="28575" y="171078"/>
                  <a:pt x="19483" y="160710"/>
                  <a:pt x="12989" y="149045"/>
                </a:cubicBezTo>
                <a:cubicBezTo>
                  <a:pt x="6494" y="136085"/>
                  <a:pt x="3896" y="123124"/>
                  <a:pt x="3896" y="108868"/>
                </a:cubicBezTo>
                <a:cubicBezTo>
                  <a:pt x="3896" y="85539"/>
                  <a:pt x="12989" y="64802"/>
                  <a:pt x="31173" y="47954"/>
                </a:cubicBezTo>
                <a:cubicBezTo>
                  <a:pt x="45460" y="36289"/>
                  <a:pt x="62345" y="27217"/>
                  <a:pt x="83127" y="23329"/>
                </a:cubicBezTo>
                <a:cubicBezTo>
                  <a:pt x="83127" y="23329"/>
                  <a:pt x="83127" y="23329"/>
                  <a:pt x="83127"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grpId="0"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randombar(horizontal)">
                                      <p:cBhvr>
                                        <p:cTn id="14" dur="500"/>
                                        <p:tgtEl>
                                          <p:spTgt spid="8"/>
                                        </p:tgtEl>
                                      </p:cBhvr>
                                    </p:animEffect>
                                  </p:childTnLst>
                                </p:cTn>
                              </p:par>
                              <p:par>
                                <p:cTn id="15" presetID="14" presetClass="entr" presetSubtype="1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randombar(horizontal)">
                                      <p:cBhvr>
                                        <p:cTn id="17" dur="500"/>
                                        <p:tgtEl>
                                          <p:spTgt spid="13"/>
                                        </p:tgtEl>
                                      </p:cBhvr>
                                    </p:animEffect>
                                  </p:childTnLst>
                                </p:cTn>
                              </p:par>
                              <p:par>
                                <p:cTn id="18" presetID="14" presetClass="entr" presetSubtype="10" fill="hold" grpId="0" nodeType="with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randombar(horizontal)">
                                      <p:cBhvr>
                                        <p:cTn id="2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8" grpId="0"/>
      <p:bldP spid="11" grpId="0" animBg="1"/>
      <p:bldP spid="13"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540346" y="1276400"/>
            <a:ext cx="8280919" cy="2635465"/>
          </a:xfrm>
          <a:prstGeom prst="rect">
            <a:avLst/>
          </a:prstGeom>
          <a:noFill/>
        </p:spPr>
        <p:txBody>
          <a:bodyPr wrap="square">
            <a:spAutoFit/>
          </a:bodyPr>
          <a:lstStyle/>
          <a:p>
            <a:pPr>
              <a:lnSpc>
                <a:spcPct val="150000"/>
              </a:lnSpc>
            </a:pPr>
            <a:r>
              <a:rPr lang="zh-CN" altLang="en-US" sz="1600" dirty="0"/>
              <a:t>       在职业生涯规划与决策中，“</a:t>
            </a:r>
            <a:r>
              <a:rPr lang="en-US" altLang="zh-CN" sz="1600" dirty="0"/>
              <a:t>5W”</a:t>
            </a:r>
            <a:r>
              <a:rPr lang="zh-CN" altLang="en-US" sz="1600" dirty="0"/>
              <a:t>法是一种简单易行的方法。“</a:t>
            </a:r>
            <a:r>
              <a:rPr lang="en-US" altLang="zh-CN" sz="1600" dirty="0"/>
              <a:t>5W”</a:t>
            </a:r>
            <a:r>
              <a:rPr lang="zh-CN" altLang="en-US" sz="1600" dirty="0"/>
              <a:t>法是一种归零思考，依托的是归零式的模式，个体从问自己是谁开始，如果能够成功回答完</a:t>
            </a:r>
            <a:r>
              <a:rPr lang="en-US" altLang="zh-CN" sz="1600" dirty="0"/>
              <a:t>5</a:t>
            </a:r>
            <a:r>
              <a:rPr lang="zh-CN" altLang="en-US" sz="1600" dirty="0"/>
              <a:t>个问题，就有最后答案了。</a:t>
            </a:r>
            <a:endParaRPr lang="en-US" altLang="zh-CN" sz="1600" dirty="0"/>
          </a:p>
          <a:p>
            <a:pPr>
              <a:lnSpc>
                <a:spcPct val="150000"/>
              </a:lnSpc>
            </a:pPr>
            <a:r>
              <a:rPr lang="en-US" altLang="zh-CN" sz="1600" dirty="0"/>
              <a:t>       5</a:t>
            </a:r>
            <a:r>
              <a:rPr lang="zh-CN" altLang="en-US" sz="1600" dirty="0"/>
              <a:t>个“</a:t>
            </a:r>
            <a:r>
              <a:rPr lang="en-US" altLang="zh-CN" sz="1600" dirty="0"/>
              <a:t>W”</a:t>
            </a:r>
            <a:r>
              <a:rPr lang="zh-CN" altLang="en-US" sz="1600" dirty="0"/>
              <a:t>的含义是：</a:t>
            </a:r>
            <a:r>
              <a:rPr lang="zh-CN" altLang="en-US" sz="1600" dirty="0">
                <a:solidFill>
                  <a:schemeClr val="accent2"/>
                </a:solidFill>
              </a:rPr>
              <a:t>“</a:t>
            </a:r>
            <a:r>
              <a:rPr lang="en-US" altLang="zh-CN" sz="1600" dirty="0">
                <a:solidFill>
                  <a:schemeClr val="accent2"/>
                </a:solidFill>
              </a:rPr>
              <a:t>Who </a:t>
            </a:r>
            <a:r>
              <a:rPr lang="en-US" altLang="zh-CN" sz="1600" dirty="0" err="1">
                <a:solidFill>
                  <a:schemeClr val="accent2"/>
                </a:solidFill>
              </a:rPr>
              <a:t>amI</a:t>
            </a:r>
            <a:r>
              <a:rPr lang="en-US" altLang="zh-CN" sz="1600" dirty="0">
                <a:solidFill>
                  <a:schemeClr val="accent2"/>
                </a:solidFill>
              </a:rPr>
              <a:t> (</a:t>
            </a:r>
            <a:r>
              <a:rPr lang="zh-CN" altLang="en-US" sz="1600" dirty="0">
                <a:solidFill>
                  <a:schemeClr val="accent2"/>
                </a:solidFill>
              </a:rPr>
              <a:t>我是谁</a:t>
            </a:r>
            <a:r>
              <a:rPr lang="en-US" altLang="zh-CN" sz="1600" dirty="0">
                <a:solidFill>
                  <a:schemeClr val="accent2"/>
                </a:solidFill>
              </a:rPr>
              <a:t>)</a:t>
            </a:r>
            <a:r>
              <a:rPr lang="zh-CN" altLang="en-US" sz="1600" dirty="0">
                <a:solidFill>
                  <a:schemeClr val="accent2"/>
                </a:solidFill>
              </a:rPr>
              <a:t>”</a:t>
            </a:r>
            <a:r>
              <a:rPr lang="zh-CN" altLang="en-US" sz="1600" dirty="0">
                <a:solidFill>
                  <a:schemeClr val="accent1"/>
                </a:solidFill>
              </a:rPr>
              <a:t>“</a:t>
            </a:r>
            <a:r>
              <a:rPr lang="en-US" altLang="zh-CN" sz="1600" dirty="0">
                <a:solidFill>
                  <a:schemeClr val="accent1"/>
                </a:solidFill>
              </a:rPr>
              <a:t>What will I do(</a:t>
            </a:r>
            <a:r>
              <a:rPr lang="zh-CN" altLang="en-US" sz="1600" dirty="0">
                <a:solidFill>
                  <a:schemeClr val="accent1"/>
                </a:solidFill>
              </a:rPr>
              <a:t>我想做什么</a:t>
            </a:r>
            <a:r>
              <a:rPr lang="en-US" altLang="zh-CN" sz="1600" dirty="0">
                <a:solidFill>
                  <a:schemeClr val="accent1"/>
                </a:solidFill>
              </a:rPr>
              <a:t>)</a:t>
            </a:r>
            <a:r>
              <a:rPr lang="zh-CN" altLang="en-US" sz="1600" dirty="0">
                <a:solidFill>
                  <a:schemeClr val="accent1"/>
                </a:solidFill>
              </a:rPr>
              <a:t>”</a:t>
            </a:r>
            <a:r>
              <a:rPr lang="zh-CN" altLang="en-US" sz="1600" dirty="0">
                <a:solidFill>
                  <a:schemeClr val="accent2"/>
                </a:solidFill>
              </a:rPr>
              <a:t>“</a:t>
            </a:r>
            <a:r>
              <a:rPr lang="en-US" altLang="zh-CN" sz="1600" dirty="0">
                <a:solidFill>
                  <a:schemeClr val="accent2"/>
                </a:solidFill>
              </a:rPr>
              <a:t>What can I do(</a:t>
            </a:r>
            <a:r>
              <a:rPr lang="zh-CN" altLang="en-US" sz="1600" dirty="0">
                <a:solidFill>
                  <a:schemeClr val="accent2"/>
                </a:solidFill>
              </a:rPr>
              <a:t>我会做什么</a:t>
            </a:r>
            <a:r>
              <a:rPr lang="en-US" altLang="zh-CN" sz="1600" dirty="0">
                <a:solidFill>
                  <a:schemeClr val="accent2"/>
                </a:solidFill>
              </a:rPr>
              <a:t>)</a:t>
            </a:r>
            <a:r>
              <a:rPr lang="zh-CN" altLang="en-US" sz="1600" dirty="0">
                <a:solidFill>
                  <a:schemeClr val="accent2"/>
                </a:solidFill>
              </a:rPr>
              <a:t>”</a:t>
            </a:r>
            <a:r>
              <a:rPr lang="zh-CN" altLang="en-US" sz="1600" dirty="0">
                <a:solidFill>
                  <a:schemeClr val="accent1"/>
                </a:solidFill>
              </a:rPr>
              <a:t>“</a:t>
            </a:r>
            <a:r>
              <a:rPr lang="en-US" altLang="zh-CN" sz="1600" dirty="0">
                <a:solidFill>
                  <a:schemeClr val="accent1"/>
                </a:solidFill>
              </a:rPr>
              <a:t>What does the situation allow me to do(</a:t>
            </a:r>
            <a:r>
              <a:rPr lang="zh-CN" altLang="en-US" sz="1600" dirty="0">
                <a:solidFill>
                  <a:schemeClr val="accent1"/>
                </a:solidFill>
              </a:rPr>
              <a:t>环境支持或允许我做什么</a:t>
            </a:r>
            <a:r>
              <a:rPr lang="en-US" altLang="zh-CN" sz="1600" dirty="0">
                <a:solidFill>
                  <a:schemeClr val="accent1"/>
                </a:solidFill>
              </a:rPr>
              <a:t>)</a:t>
            </a:r>
            <a:r>
              <a:rPr lang="zh-CN" altLang="en-US" sz="1600" dirty="0">
                <a:solidFill>
                  <a:schemeClr val="accent1"/>
                </a:solidFill>
              </a:rPr>
              <a:t>”</a:t>
            </a:r>
            <a:r>
              <a:rPr lang="zh-CN" altLang="en-US" sz="1600" dirty="0"/>
              <a:t>和</a:t>
            </a:r>
            <a:r>
              <a:rPr lang="zh-CN" altLang="en-US" sz="1600" dirty="0">
                <a:solidFill>
                  <a:schemeClr val="accent2"/>
                </a:solidFill>
              </a:rPr>
              <a:t>“</a:t>
            </a:r>
            <a:r>
              <a:rPr lang="en-US" altLang="zh-CN" sz="1600" dirty="0">
                <a:solidFill>
                  <a:schemeClr val="accent2"/>
                </a:solidFill>
              </a:rPr>
              <a:t>What is the plan of my career and life(</a:t>
            </a:r>
            <a:r>
              <a:rPr lang="zh-CN" altLang="en-US" sz="1600" dirty="0">
                <a:solidFill>
                  <a:schemeClr val="accent2"/>
                </a:solidFill>
              </a:rPr>
              <a:t>我的职业与生活规划是什么</a:t>
            </a:r>
            <a:r>
              <a:rPr lang="en-US" altLang="zh-CN" sz="1600" dirty="0">
                <a:solidFill>
                  <a:schemeClr val="accent2"/>
                </a:solidFill>
              </a:rPr>
              <a:t>)</a:t>
            </a:r>
            <a:r>
              <a:rPr lang="zh-CN" altLang="en-US" sz="1600" dirty="0">
                <a:solidFill>
                  <a:schemeClr val="accent2"/>
                </a:solidFill>
              </a:rPr>
              <a:t>”</a:t>
            </a:r>
            <a:r>
              <a:rPr lang="zh-CN" altLang="en-US" sz="1600" dirty="0"/>
              <a:t>。从某种意义上说，一个人回答完这</a:t>
            </a:r>
            <a:r>
              <a:rPr lang="en-US" altLang="zh-CN" sz="1600" dirty="0"/>
              <a:t>5</a:t>
            </a:r>
            <a:r>
              <a:rPr lang="zh-CN" altLang="en-US" sz="1600" dirty="0"/>
              <a:t>个问题，也就基本上完成了职业决策和职业规划。</a:t>
            </a:r>
            <a:endParaRPr lang="en-US" altLang="zh-CN" sz="1200" dirty="0">
              <a:latin typeface="楷体" panose="02010609060101010101" pitchFamily="2" charset="-122"/>
              <a:ea typeface="楷体" panose="02010609060101010101" pitchFamily="2" charset="-122"/>
            </a:endParaRPr>
          </a:p>
        </p:txBody>
      </p:sp>
      <p:sp>
        <p:nvSpPr>
          <p:cNvPr id="7" name="文本框 6"/>
          <p:cNvSpPr txBox="1"/>
          <p:nvPr/>
        </p:nvSpPr>
        <p:spPr>
          <a:xfrm>
            <a:off x="2916610" y="236256"/>
            <a:ext cx="2736304"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二、“</a:t>
            </a:r>
            <a:r>
              <a:rPr lang="en-US" altLang="zh-CN" sz="2400" b="1" dirty="0">
                <a:latin typeface="微软雅黑" panose="020B0503020204020204" pitchFamily="34" charset="-122"/>
                <a:ea typeface="微软雅黑" panose="020B0503020204020204" pitchFamily="34" charset="-122"/>
              </a:rPr>
              <a:t>5W”</a:t>
            </a:r>
            <a:r>
              <a:rPr lang="zh-CN" altLang="en-US" sz="2400" b="1" dirty="0">
                <a:latin typeface="微软雅黑" panose="020B0503020204020204" pitchFamily="34" charset="-122"/>
                <a:ea typeface="微软雅黑" panose="020B0503020204020204" pitchFamily="34" charset="-122"/>
              </a:rPr>
              <a:t>法</a:t>
            </a:r>
            <a:endParaRPr lang="zh-CN" altLang="en-US" sz="2400" b="1" dirty="0">
              <a:latin typeface="微软雅黑" panose="020B0503020204020204" pitchFamily="34" charset="-122"/>
              <a:ea typeface="微软雅黑" panose="020B0503020204020204" pitchFamily="34" charset="-122"/>
            </a:endParaRPr>
          </a:p>
        </p:txBody>
      </p:sp>
      <p:sp>
        <p:nvSpPr>
          <p:cNvPr id="8" name="等腰三角形 7"/>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43" name="PA-A000320150714E26PPSH-4285"/>
          <p:cNvSpPr/>
          <p:nvPr>
            <p:custDataLst>
              <p:tags r:id="rId1"/>
            </p:custDataLst>
          </p:nvPr>
        </p:nvSpPr>
        <p:spPr bwMode="auto">
          <a:xfrm>
            <a:off x="180310" y="124274"/>
            <a:ext cx="508641" cy="462509"/>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rgbClr val="C00000"/>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9pPr>
          </a:lstStyle>
          <a:p>
            <a:endParaRPr lang="zh-CN" altLang="en-US" dirty="0">
              <a:latin typeface="楷体" panose="02010609060101010101" pitchFamily="2" charset="-122"/>
            </a:endParaRPr>
          </a:p>
        </p:txBody>
      </p:sp>
      <p:sp>
        <p:nvSpPr>
          <p:cNvPr id="36" name="文本框 35"/>
          <p:cNvSpPr txBox="1"/>
          <p:nvPr/>
        </p:nvSpPr>
        <p:spPr>
          <a:xfrm>
            <a:off x="756369" y="58900"/>
            <a:ext cx="6912768" cy="523220"/>
          </a:xfrm>
          <a:prstGeom prst="rect">
            <a:avLst/>
          </a:prstGeom>
          <a:noFill/>
        </p:spPr>
        <p:txBody>
          <a:bodyPr wrap="square" rtlCol="0">
            <a:spAutoFit/>
          </a:bodyPr>
          <a:lstStyle/>
          <a:p>
            <a:r>
              <a:rPr lang="zh-CN" altLang="en-US" sz="2800" b="1" dirty="0">
                <a:solidFill>
                  <a:srgbClr val="C00000"/>
                </a:solidFill>
                <a:latin typeface="微软雅黑" panose="020B0503020204020204" pitchFamily="34" charset="-122"/>
                <a:ea typeface="微软雅黑" panose="020B0503020204020204" pitchFamily="34" charset="-122"/>
              </a:rPr>
              <a:t>案例故事</a:t>
            </a:r>
            <a:endParaRPr lang="zh-CN" altLang="en-US" sz="2800" b="1" dirty="0">
              <a:solidFill>
                <a:srgbClr val="C00000"/>
              </a:solidFill>
              <a:latin typeface="微软雅黑" panose="020B0503020204020204" pitchFamily="34" charset="-122"/>
              <a:ea typeface="微软雅黑" panose="020B0503020204020204" pitchFamily="34" charset="-122"/>
            </a:endParaRPr>
          </a:p>
        </p:txBody>
      </p:sp>
      <p:sp>
        <p:nvSpPr>
          <p:cNvPr id="59" name="文本框 58"/>
          <p:cNvSpPr txBox="1"/>
          <p:nvPr/>
        </p:nvSpPr>
        <p:spPr>
          <a:xfrm>
            <a:off x="324322" y="983380"/>
            <a:ext cx="8640960" cy="3908762"/>
          </a:xfrm>
          <a:prstGeom prst="rect">
            <a:avLst/>
          </a:prstGeom>
          <a:noFill/>
        </p:spPr>
        <p:txBody>
          <a:bodyPr wrap="square">
            <a:spAutoFit/>
          </a:bodyPr>
          <a:lstStyle/>
          <a:p>
            <a:r>
              <a:rPr lang="zh-CN" altLang="en-US" dirty="0"/>
              <a:t>    孙康，</a:t>
            </a:r>
            <a:r>
              <a:rPr lang="en-US" altLang="zh-CN" dirty="0"/>
              <a:t>26</a:t>
            </a:r>
            <a:r>
              <a:rPr lang="zh-CN" altLang="en-US" dirty="0"/>
              <a:t>岁，姐姐在英国为他办好了留学攻读硕士学位的手续。孙康在“出国与留下”的犹豫中，使用“</a:t>
            </a:r>
            <a:r>
              <a:rPr lang="en-US" altLang="zh-CN" dirty="0"/>
              <a:t>5W”</a:t>
            </a:r>
            <a:r>
              <a:rPr lang="zh-CN" altLang="en-US" dirty="0"/>
              <a:t>法对自己进行了职业生涯规划。他整理的各组答案如下。</a:t>
            </a:r>
            <a:endParaRPr lang="en-US" altLang="zh-CN" dirty="0"/>
          </a:p>
          <a:p>
            <a:r>
              <a:rPr lang="en-US" altLang="zh-CN" sz="1600" b="1" dirty="0"/>
              <a:t>    (1)Who  am  I</a:t>
            </a:r>
            <a:r>
              <a:rPr lang="zh-CN" altLang="en-US" sz="1600" b="1" dirty="0"/>
              <a:t>？</a:t>
            </a:r>
            <a:endParaRPr lang="en-US" altLang="zh-CN" sz="1600" b="1" dirty="0"/>
          </a:p>
          <a:p>
            <a:r>
              <a:rPr lang="en-US" altLang="zh-CN" sz="1600" dirty="0"/>
              <a:t>     </a:t>
            </a:r>
            <a:r>
              <a:rPr lang="zh-CN" altLang="en-US" sz="1600" dirty="0"/>
              <a:t>一家律师事务所的律师</a:t>
            </a:r>
            <a:r>
              <a:rPr lang="en-US" altLang="zh-CN" sz="1600" dirty="0"/>
              <a:t>(</a:t>
            </a:r>
            <a:r>
              <a:rPr lang="zh-CN" altLang="en-US" sz="1600" dirty="0"/>
              <a:t>任职一年多，同事关系不错，待遇令人满意</a:t>
            </a:r>
            <a:r>
              <a:rPr lang="en-US" altLang="zh-CN" sz="1600" dirty="0"/>
              <a:t>)</a:t>
            </a:r>
            <a:r>
              <a:rPr lang="zh-CN" altLang="en-US" sz="1600" dirty="0"/>
              <a:t>；在来这家事务所前，就读于国内某名牌大学的法学院，成绩一直比较突出，多次获得奖学金，还被评为优秀毕业生；想做一个对社会有贡献的人，想做一个正派的人；父母都在老家，父亲</a:t>
            </a:r>
            <a:r>
              <a:rPr lang="en-US" altLang="zh-CN" sz="1600" dirty="0"/>
              <a:t>(</a:t>
            </a:r>
            <a:r>
              <a:rPr lang="zh-CN" altLang="en-US" sz="1600" dirty="0"/>
              <a:t>退休的公务员</a:t>
            </a:r>
            <a:r>
              <a:rPr lang="en-US" altLang="zh-CN" sz="1600" dirty="0"/>
              <a:t>)</a:t>
            </a:r>
            <a:r>
              <a:rPr lang="zh-CN" altLang="en-US" sz="1600" dirty="0"/>
              <a:t>和母亲</a:t>
            </a:r>
            <a:r>
              <a:rPr lang="en-US" altLang="zh-CN" sz="1600" dirty="0"/>
              <a:t>(</a:t>
            </a:r>
            <a:r>
              <a:rPr lang="zh-CN" altLang="en-US" sz="1600" dirty="0"/>
              <a:t>普通退休干部</a:t>
            </a:r>
            <a:r>
              <a:rPr lang="en-US" altLang="zh-CN" sz="1600" dirty="0"/>
              <a:t>)</a:t>
            </a:r>
            <a:r>
              <a:rPr lang="zh-CN" altLang="en-US" sz="1600" dirty="0"/>
              <a:t>身体都不是很好，需要时常回去看望他们；对生活要求不高，但需要体面而丰富的生活；姐姐前几年研究生毕业就直接出国留学了，有点羡慕；我很爱我的女朋友，我们准备结婚，但时机尚未成熟；身体健康，心理较正常；性格较外向，情绪较乐观；好奇心较强，学习能力不错。</a:t>
            </a:r>
            <a:endParaRPr lang="en-US" altLang="zh-CN" sz="1600" dirty="0"/>
          </a:p>
          <a:p>
            <a:r>
              <a:rPr lang="en-US" altLang="zh-CN" sz="1600" b="1" dirty="0"/>
              <a:t>     (2)What  will  I  do</a:t>
            </a:r>
            <a:r>
              <a:rPr lang="zh-CN" altLang="en-US" sz="1600" b="1" dirty="0"/>
              <a:t>？</a:t>
            </a:r>
            <a:endParaRPr lang="en-US" altLang="zh-CN" sz="1600" b="1" dirty="0"/>
          </a:p>
          <a:p>
            <a:r>
              <a:rPr lang="en-US" altLang="zh-CN" sz="1600" dirty="0"/>
              <a:t>      </a:t>
            </a:r>
            <a:r>
              <a:rPr lang="zh-CN" altLang="en-US" sz="1600" dirty="0"/>
              <a:t>做一名律师；做一名法官；做一名法律学者；和妻子共同住在属于自己的舒适的住房里，每天开着自己的汽车去上班；在父母有生之年能够多尽一点孝心，可能的话把他们接到家里来住；有时想与人合伙开事务所，自己当老板，但现在的老板如果能吸收我做合伙人，并提供更大的事业空间似乎更好些。</a:t>
            </a:r>
            <a:endParaRPr lang="en-US" altLang="zh-CN" sz="1600" dirty="0">
              <a:latin typeface="楷体" panose="02010609060101010101" pitchFamily="2" charset="-122"/>
              <a:ea typeface="楷体" panose="02010609060101010101" pitchFamily="2" charset="-122"/>
            </a:endParaRPr>
          </a:p>
        </p:txBody>
      </p:sp>
      <p:cxnSp>
        <p:nvCxnSpPr>
          <p:cNvPr id="12" name="直接连接符 11"/>
          <p:cNvCxnSpPr/>
          <p:nvPr/>
        </p:nvCxnSpPr>
        <p:spPr>
          <a:xfrm>
            <a:off x="0" y="772344"/>
            <a:ext cx="9145588" cy="0"/>
          </a:xfrm>
          <a:prstGeom prst="line">
            <a:avLst/>
          </a:prstGeom>
          <a:ln w="28575"/>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43" name="PA-A000320150714E26PPSH-4285"/>
          <p:cNvSpPr/>
          <p:nvPr>
            <p:custDataLst>
              <p:tags r:id="rId1"/>
            </p:custDataLst>
          </p:nvPr>
        </p:nvSpPr>
        <p:spPr bwMode="auto">
          <a:xfrm>
            <a:off x="180310" y="124274"/>
            <a:ext cx="508641" cy="462509"/>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rgbClr val="C00000"/>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9pPr>
          </a:lstStyle>
          <a:p>
            <a:endParaRPr lang="zh-CN" altLang="en-US" dirty="0">
              <a:latin typeface="楷体" panose="02010609060101010101" pitchFamily="2" charset="-122"/>
            </a:endParaRPr>
          </a:p>
        </p:txBody>
      </p:sp>
      <p:sp>
        <p:nvSpPr>
          <p:cNvPr id="36" name="文本框 35"/>
          <p:cNvSpPr txBox="1"/>
          <p:nvPr/>
        </p:nvSpPr>
        <p:spPr>
          <a:xfrm>
            <a:off x="756369" y="58900"/>
            <a:ext cx="6912768" cy="523220"/>
          </a:xfrm>
          <a:prstGeom prst="rect">
            <a:avLst/>
          </a:prstGeom>
          <a:noFill/>
        </p:spPr>
        <p:txBody>
          <a:bodyPr wrap="square" rtlCol="0">
            <a:spAutoFit/>
          </a:bodyPr>
          <a:lstStyle/>
          <a:p>
            <a:r>
              <a:rPr lang="zh-CN" altLang="en-US" sz="2800" b="1" dirty="0">
                <a:solidFill>
                  <a:srgbClr val="C00000"/>
                </a:solidFill>
                <a:latin typeface="微软雅黑" panose="020B0503020204020204" pitchFamily="34" charset="-122"/>
                <a:ea typeface="微软雅黑" panose="020B0503020204020204" pitchFamily="34" charset="-122"/>
              </a:rPr>
              <a:t>案例故事</a:t>
            </a:r>
            <a:endParaRPr lang="zh-CN" altLang="en-US" sz="2800" b="1" dirty="0">
              <a:solidFill>
                <a:srgbClr val="C00000"/>
              </a:solidFill>
              <a:latin typeface="微软雅黑" panose="020B0503020204020204" pitchFamily="34" charset="-122"/>
              <a:ea typeface="微软雅黑" panose="020B0503020204020204" pitchFamily="34" charset="-122"/>
            </a:endParaRPr>
          </a:p>
        </p:txBody>
      </p:sp>
      <p:sp>
        <p:nvSpPr>
          <p:cNvPr id="59" name="文本框 58"/>
          <p:cNvSpPr txBox="1"/>
          <p:nvPr/>
        </p:nvSpPr>
        <p:spPr>
          <a:xfrm>
            <a:off x="540346" y="983380"/>
            <a:ext cx="8424936" cy="3847207"/>
          </a:xfrm>
          <a:prstGeom prst="rect">
            <a:avLst/>
          </a:prstGeom>
          <a:noFill/>
        </p:spPr>
        <p:txBody>
          <a:bodyPr wrap="square">
            <a:spAutoFit/>
          </a:bodyPr>
          <a:lstStyle/>
          <a:p>
            <a:r>
              <a:rPr lang="en-US" altLang="zh-CN" b="1" dirty="0"/>
              <a:t>    </a:t>
            </a:r>
            <a:r>
              <a:rPr lang="en-US" altLang="zh-CN" sz="1600" b="1" dirty="0"/>
              <a:t>(3)What  can  I  do</a:t>
            </a:r>
            <a:r>
              <a:rPr lang="zh-CN" altLang="en-US" sz="1600" b="1" dirty="0"/>
              <a:t>？</a:t>
            </a:r>
            <a:endParaRPr lang="en-US" altLang="zh-CN" sz="1600" b="1" dirty="0"/>
          </a:p>
          <a:p>
            <a:r>
              <a:rPr lang="en-US" altLang="zh-CN" sz="1600" dirty="0"/>
              <a:t>     </a:t>
            </a:r>
            <a:r>
              <a:rPr lang="zh-CN" altLang="en-US" sz="1600" dirty="0"/>
              <a:t>可承担更多的业务，并能协调律师事务所各部门的关系；能讲一些法学类课程；会开汽车；相信还可以学会很多东西。</a:t>
            </a:r>
            <a:endParaRPr lang="en-US" altLang="zh-CN" sz="1600" dirty="0"/>
          </a:p>
          <a:p>
            <a:r>
              <a:rPr lang="en-US" altLang="zh-CN" sz="1600" dirty="0"/>
              <a:t>    </a:t>
            </a:r>
            <a:r>
              <a:rPr lang="en-US" altLang="zh-CN" sz="1600" b="1" dirty="0"/>
              <a:t>(4)What  does  the  situation  allow  me  to  do</a:t>
            </a:r>
            <a:r>
              <a:rPr lang="zh-CN" altLang="en-US" sz="1600" b="1" dirty="0"/>
              <a:t>？</a:t>
            </a:r>
            <a:endParaRPr lang="en-US" altLang="zh-CN" sz="1600" b="1" dirty="0"/>
          </a:p>
          <a:p>
            <a:r>
              <a:rPr lang="en-US" altLang="zh-CN" sz="1600" dirty="0"/>
              <a:t>    </a:t>
            </a:r>
            <a:r>
              <a:rPr lang="zh-CN" altLang="en-US" sz="1600" dirty="0"/>
              <a:t>在当前单位升职，有可能最后获得合伙人身份；市内有多家同类事务所挖我去做项目负责人，薪酬比现在高一两倍</a:t>
            </a:r>
            <a:r>
              <a:rPr lang="en-US" altLang="zh-CN" sz="1600" dirty="0"/>
              <a:t>(</a:t>
            </a:r>
            <a:r>
              <a:rPr lang="zh-CN" altLang="en-US" sz="1600" dirty="0"/>
              <a:t>现在一年大约收入</a:t>
            </a:r>
            <a:r>
              <a:rPr lang="en-US" altLang="zh-CN" sz="1600" dirty="0"/>
              <a:t>7</a:t>
            </a:r>
            <a:r>
              <a:rPr lang="zh-CN" altLang="en-US" sz="1600" dirty="0"/>
              <a:t>万元</a:t>
            </a:r>
            <a:r>
              <a:rPr lang="en-US" altLang="zh-CN" sz="1600" dirty="0"/>
              <a:t>)</a:t>
            </a:r>
            <a:r>
              <a:rPr lang="zh-CN" altLang="en-US" sz="1600" dirty="0"/>
              <a:t>，但是他们的事务所太小，不知能否办好，也不知他们能否兑现承诺；可以去大学深造；姐姐可以帮助我到国外的大学去读书，但以后回来可能还要从头开始。   </a:t>
            </a:r>
            <a:endParaRPr lang="en-US" altLang="zh-CN" sz="1600" dirty="0"/>
          </a:p>
          <a:p>
            <a:r>
              <a:rPr lang="en-US" altLang="zh-CN" sz="1600" dirty="0"/>
              <a:t>    </a:t>
            </a:r>
            <a:r>
              <a:rPr lang="en-US" altLang="zh-CN" sz="1600" b="1" dirty="0"/>
              <a:t>(5)What  is  the  plan  of  my  career  and  life</a:t>
            </a:r>
            <a:r>
              <a:rPr lang="zh-CN" altLang="en-US" sz="1600" b="1" dirty="0"/>
              <a:t>？</a:t>
            </a:r>
            <a:endParaRPr lang="en-US" altLang="zh-CN" sz="1600" b="1" dirty="0"/>
          </a:p>
          <a:p>
            <a:r>
              <a:rPr lang="en-US" altLang="zh-CN" sz="1600" dirty="0"/>
              <a:t>    </a:t>
            </a:r>
            <a:r>
              <a:rPr lang="zh-CN" altLang="en-US" sz="1600" dirty="0"/>
              <a:t>继续在现在的单位好好干，不远的将来能得到晋升，并获得重用；同时在职攻读硕士学位；买房、结婚、买汽车；经常去看父母，以后接他们来住；去其他律所做合伙人；出国读书。经过分析，孙康最后放弃出国，并决定继续留在现在的事务所工作。结果不到</a:t>
            </a:r>
            <a:r>
              <a:rPr lang="en-US" altLang="zh-CN" sz="1600" dirty="0"/>
              <a:t>3</a:t>
            </a:r>
            <a:r>
              <a:rPr lang="zh-CN" altLang="en-US" sz="1600" dirty="0"/>
              <a:t>年，他成为律所内最得力的律师之一，得到老板重用；自己买了房子、车子，和女朋友结了婚，并利用业余时间完成了在职硕士学习；父母不久前来住了一段时间，嫌城市生活节奏太快、熟人太少，待不习惯而返回故里。</a:t>
            </a:r>
            <a:endParaRPr lang="en-US" altLang="zh-CN" sz="1600" dirty="0">
              <a:latin typeface="楷体" panose="02010609060101010101" pitchFamily="2" charset="-122"/>
              <a:ea typeface="楷体" panose="02010609060101010101" pitchFamily="2" charset="-122"/>
            </a:endParaRPr>
          </a:p>
        </p:txBody>
      </p:sp>
      <p:cxnSp>
        <p:nvCxnSpPr>
          <p:cNvPr id="12" name="直接连接符 11"/>
          <p:cNvCxnSpPr/>
          <p:nvPr/>
        </p:nvCxnSpPr>
        <p:spPr>
          <a:xfrm>
            <a:off x="0" y="772344"/>
            <a:ext cx="9145588" cy="0"/>
          </a:xfrm>
          <a:prstGeom prst="line">
            <a:avLst/>
          </a:prstGeom>
          <a:ln w="28575"/>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612140" y="988695"/>
            <a:ext cx="7418070" cy="3538220"/>
          </a:xfrm>
          <a:prstGeom prst="rect">
            <a:avLst/>
          </a:prstGeom>
          <a:noFill/>
        </p:spPr>
        <p:txBody>
          <a:bodyPr wrap="square">
            <a:spAutoFit/>
          </a:bodyPr>
          <a:lstStyle/>
          <a:p>
            <a:pPr algn="l"/>
            <a:r>
              <a:rPr lang="zh-CN" sz="1600" b="1" dirty="0">
                <a:solidFill>
                  <a:srgbClr val="7030A0"/>
                </a:solidFill>
              </a:rPr>
              <a:t>问题讨论</a:t>
            </a:r>
            <a:endParaRPr lang="zh-CN" sz="1600" b="1" dirty="0">
              <a:solidFill>
                <a:srgbClr val="7030A0"/>
              </a:solidFill>
            </a:endParaRPr>
          </a:p>
          <a:p>
            <a:pPr algn="l"/>
            <a:endParaRPr lang="zh-CN" sz="1600" dirty="0">
              <a:solidFill>
                <a:srgbClr val="7030A0"/>
              </a:solidFill>
            </a:endParaRPr>
          </a:p>
          <a:p>
            <a:pPr algn="l"/>
            <a:r>
              <a:rPr lang="zh-CN" sz="1600" dirty="0">
                <a:solidFill>
                  <a:schemeClr val="tx1"/>
                </a:solidFill>
              </a:rPr>
              <a:t>（1）如果你是小慧，你会怎么选择？</a:t>
            </a:r>
            <a:endParaRPr lang="zh-CN" sz="1600" dirty="0">
              <a:solidFill>
                <a:schemeClr val="tx1"/>
              </a:solidFill>
            </a:endParaRPr>
          </a:p>
          <a:p>
            <a:pPr algn="l"/>
            <a:r>
              <a:rPr lang="en-US" altLang="zh-CN" sz="1600" dirty="0">
                <a:solidFill>
                  <a:schemeClr val="tx1"/>
                </a:solidFill>
              </a:rPr>
              <a:t>______________________________________________________________________</a:t>
            </a:r>
            <a:endParaRPr lang="en-US" altLang="zh-CN" sz="1600" dirty="0">
              <a:solidFill>
                <a:schemeClr val="tx1"/>
              </a:solidFill>
            </a:endParaRPr>
          </a:p>
          <a:p>
            <a:pPr algn="l"/>
            <a:r>
              <a:rPr lang="en-US" altLang="zh-CN" sz="1600" dirty="0">
                <a:solidFill>
                  <a:schemeClr val="tx1"/>
                </a:solidFill>
              </a:rPr>
              <a:t>______________________________________________________________________</a:t>
            </a:r>
            <a:endParaRPr lang="zh-CN" sz="1600" dirty="0">
              <a:solidFill>
                <a:schemeClr val="tx1"/>
              </a:solidFill>
            </a:endParaRPr>
          </a:p>
          <a:p>
            <a:pPr algn="l"/>
            <a:endParaRPr lang="zh-CN" sz="1600" dirty="0">
              <a:solidFill>
                <a:schemeClr val="tx1"/>
              </a:solidFill>
            </a:endParaRPr>
          </a:p>
          <a:p>
            <a:pPr algn="l"/>
            <a:endParaRPr lang="zh-CN" sz="1600" dirty="0">
              <a:solidFill>
                <a:schemeClr val="tx1"/>
              </a:solidFill>
            </a:endParaRPr>
          </a:p>
          <a:p>
            <a:pPr algn="l"/>
            <a:r>
              <a:rPr lang="zh-CN" sz="1600" dirty="0">
                <a:solidFill>
                  <a:schemeClr val="tx1"/>
                </a:solidFill>
              </a:rPr>
              <a:t>（2）你认为小慧在选择工作时需要考虑哪些方面的因素？</a:t>
            </a:r>
            <a:endParaRPr lang="zh-CN" sz="1600" dirty="0">
              <a:solidFill>
                <a:schemeClr val="tx1"/>
              </a:solidFill>
            </a:endParaRPr>
          </a:p>
          <a:p>
            <a:pPr algn="l"/>
            <a:r>
              <a:rPr lang="en-US" altLang="zh-CN" sz="1600" dirty="0">
                <a:solidFill>
                  <a:schemeClr val="tx1"/>
                </a:solidFill>
                <a:sym typeface="+mn-ea"/>
              </a:rPr>
              <a:t>______________________________________________________________________</a:t>
            </a:r>
            <a:endParaRPr lang="en-US" altLang="zh-CN" sz="1600" dirty="0">
              <a:solidFill>
                <a:schemeClr val="tx1"/>
              </a:solidFill>
            </a:endParaRPr>
          </a:p>
          <a:p>
            <a:pPr algn="l"/>
            <a:r>
              <a:rPr lang="en-US" altLang="zh-CN" sz="1600" dirty="0">
                <a:solidFill>
                  <a:schemeClr val="tx1"/>
                </a:solidFill>
                <a:sym typeface="+mn-ea"/>
              </a:rPr>
              <a:t>______________________________________________________________________</a:t>
            </a:r>
            <a:endParaRPr lang="zh-CN" sz="1600" dirty="0">
              <a:solidFill>
                <a:schemeClr val="tx1"/>
              </a:solidFill>
            </a:endParaRPr>
          </a:p>
          <a:p>
            <a:pPr algn="l"/>
            <a:endParaRPr lang="zh-CN" sz="1600" dirty="0">
              <a:solidFill>
                <a:schemeClr val="tx1"/>
              </a:solidFill>
            </a:endParaRPr>
          </a:p>
          <a:p>
            <a:pPr algn="l"/>
            <a:endParaRPr lang="zh-CN" sz="1600" dirty="0">
              <a:solidFill>
                <a:srgbClr val="7030A0"/>
              </a:solidFill>
            </a:endParaRPr>
          </a:p>
          <a:p>
            <a:pPr algn="l"/>
            <a:endParaRPr lang="zh-CN" sz="1600" dirty="0">
              <a:solidFill>
                <a:srgbClr val="7030A0"/>
              </a:solidFill>
            </a:endParaRPr>
          </a:p>
          <a:p>
            <a:pPr algn="l"/>
            <a:endParaRPr lang="zh-CN" sz="1600" dirty="0">
              <a:solidFill>
                <a:srgbClr val="7030A0"/>
              </a:solidFill>
            </a:endParaRPr>
          </a:p>
        </p:txBody>
      </p:sp>
      <p:sp>
        <p:nvSpPr>
          <p:cNvPr id="7" name="PA-A000320150714E26PPSH-4285"/>
          <p:cNvSpPr/>
          <p:nvPr>
            <p:custDataLst>
              <p:tags r:id="rId1"/>
            </p:custDataLst>
          </p:nvPr>
        </p:nvSpPr>
        <p:spPr bwMode="auto">
          <a:xfrm>
            <a:off x="180311" y="124275"/>
            <a:ext cx="360036" cy="347934"/>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rgbClr val="7030A0"/>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9pPr>
          </a:lstStyle>
          <a:p>
            <a:endParaRPr lang="zh-CN" altLang="en-US" dirty="0">
              <a:solidFill>
                <a:srgbClr val="7030A0"/>
              </a:solidFill>
              <a:latin typeface="楷体" panose="02010609060101010101" pitchFamily="2" charset="-122"/>
            </a:endParaRPr>
          </a:p>
        </p:txBody>
      </p:sp>
      <p:sp>
        <p:nvSpPr>
          <p:cNvPr id="8" name="文本框 7"/>
          <p:cNvSpPr txBox="1"/>
          <p:nvPr/>
        </p:nvSpPr>
        <p:spPr>
          <a:xfrm>
            <a:off x="599464" y="67409"/>
            <a:ext cx="6912768" cy="460375"/>
          </a:xfrm>
          <a:prstGeom prst="rect">
            <a:avLst/>
          </a:prstGeom>
          <a:noFill/>
        </p:spPr>
        <p:txBody>
          <a:bodyPr wrap="square" rtlCol="0">
            <a:spAutoFit/>
          </a:bodyPr>
          <a:lstStyle/>
          <a:p>
            <a:r>
              <a:rPr lang="zh-CN" altLang="en-US" sz="2400" b="1" dirty="0">
                <a:solidFill>
                  <a:srgbClr val="7030A0"/>
                </a:solidFill>
                <a:latin typeface="微软雅黑" panose="020B0503020204020204" pitchFamily="34" charset="-122"/>
                <a:ea typeface="微软雅黑" panose="020B0503020204020204" pitchFamily="34" charset="-122"/>
              </a:rPr>
              <a:t>案例导入</a:t>
            </a:r>
            <a:r>
              <a:rPr lang="en-US" altLang="zh-CN" sz="2400" b="1" dirty="0">
                <a:solidFill>
                  <a:srgbClr val="7030A0"/>
                </a:solidFill>
                <a:latin typeface="微软雅黑" panose="020B0503020204020204" pitchFamily="34" charset="-122"/>
                <a:ea typeface="微软雅黑" panose="020B0503020204020204" pitchFamily="34" charset="-122"/>
              </a:rPr>
              <a:t> </a:t>
            </a:r>
            <a:endParaRPr lang="en-US" altLang="zh-CN" sz="2400" b="1" dirty="0">
              <a:solidFill>
                <a:srgbClr val="7030A0"/>
              </a:solidFill>
              <a:latin typeface="微软雅黑" panose="020B0503020204020204" pitchFamily="34" charset="-122"/>
              <a:ea typeface="微软雅黑" panose="020B0503020204020204" pitchFamily="34" charset="-122"/>
            </a:endParaRPr>
          </a:p>
        </p:txBody>
      </p:sp>
      <p:cxnSp>
        <p:nvCxnSpPr>
          <p:cNvPr id="9" name="直接连接符 8"/>
          <p:cNvCxnSpPr/>
          <p:nvPr/>
        </p:nvCxnSpPr>
        <p:spPr>
          <a:xfrm>
            <a:off x="0" y="556320"/>
            <a:ext cx="9145588"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468338" y="912282"/>
            <a:ext cx="8280919" cy="2308324"/>
          </a:xfrm>
          <a:prstGeom prst="rect">
            <a:avLst/>
          </a:prstGeom>
          <a:noFill/>
        </p:spPr>
        <p:txBody>
          <a:bodyPr wrap="square">
            <a:spAutoFit/>
          </a:bodyPr>
          <a:lstStyle/>
          <a:p>
            <a:r>
              <a:rPr lang="zh-CN" altLang="en-US" sz="1600" dirty="0"/>
              <a:t>在</a:t>
            </a:r>
            <a:r>
              <a:rPr lang="zh-CN" altLang="en-US" sz="1600" dirty="0">
                <a:solidFill>
                  <a:schemeClr val="accent2"/>
                </a:solidFill>
              </a:rPr>
              <a:t>面临两个及两个以上职业选择时，卡茨模式是最简单易行的决策方法</a:t>
            </a:r>
            <a:r>
              <a:rPr lang="zh-CN" altLang="en-US" sz="1600" dirty="0"/>
              <a:t>，它主要使用职业决策方块作为工具。使用卡茨模式进行职业决策一般遵循以下几个步骤。   </a:t>
            </a:r>
            <a:endParaRPr lang="en-US" altLang="zh-CN" sz="1600" dirty="0"/>
          </a:p>
          <a:p>
            <a:r>
              <a:rPr lang="en-US" altLang="zh-CN" sz="1600" dirty="0"/>
              <a:t>  (1)</a:t>
            </a:r>
            <a:r>
              <a:rPr lang="zh-CN" altLang="en-US" sz="1600" dirty="0"/>
              <a:t>选择供决策的</a:t>
            </a:r>
            <a:r>
              <a:rPr lang="en-US" altLang="zh-CN" sz="1600" dirty="0"/>
              <a:t>2</a:t>
            </a:r>
            <a:r>
              <a:rPr lang="zh-CN" altLang="en-US" sz="1600" dirty="0"/>
              <a:t>～</a:t>
            </a:r>
            <a:r>
              <a:rPr lang="en-US" altLang="zh-CN" sz="1600" dirty="0"/>
              <a:t>3</a:t>
            </a:r>
            <a:r>
              <a:rPr lang="zh-CN" altLang="en-US" sz="1600" dirty="0"/>
              <a:t>个职业。</a:t>
            </a:r>
            <a:endParaRPr lang="en-US" altLang="zh-CN" sz="1600" dirty="0"/>
          </a:p>
          <a:p>
            <a:r>
              <a:rPr lang="en-US" altLang="zh-CN" sz="1600" dirty="0"/>
              <a:t>  (2)</a:t>
            </a:r>
            <a:r>
              <a:rPr lang="zh-CN" altLang="en-US" sz="1600" dirty="0"/>
              <a:t>针对每个职业的回报进行优、良、中、差的评价。</a:t>
            </a:r>
            <a:endParaRPr lang="en-US" altLang="zh-CN" sz="1600" dirty="0"/>
          </a:p>
          <a:p>
            <a:r>
              <a:rPr lang="en-US" altLang="zh-CN" sz="1600" dirty="0"/>
              <a:t>  (3)</a:t>
            </a:r>
            <a:r>
              <a:rPr lang="zh-CN" altLang="en-US" sz="1600" dirty="0"/>
              <a:t>要充分考虑价值满足程度、兴趣一致程度、擅长技能的施展空间等因素。</a:t>
            </a:r>
            <a:endParaRPr lang="en-US" altLang="zh-CN" sz="1600" dirty="0"/>
          </a:p>
          <a:p>
            <a:r>
              <a:rPr lang="en-US" altLang="zh-CN" sz="1600" dirty="0"/>
              <a:t>  (4)</a:t>
            </a:r>
            <a:r>
              <a:rPr lang="zh-CN" altLang="en-US" sz="1600" dirty="0"/>
              <a:t>对每个职业的成功机会进行优、良、中、差的衡量，包括工作能力、必需的准备及职业展望等。</a:t>
            </a:r>
            <a:endParaRPr lang="en-US" altLang="zh-CN" sz="1600" dirty="0"/>
          </a:p>
          <a:p>
            <a:r>
              <a:rPr lang="en-US" altLang="zh-CN" sz="1600" dirty="0"/>
              <a:t>  </a:t>
            </a:r>
            <a:r>
              <a:rPr lang="zh-CN" altLang="en-US" sz="1600" dirty="0"/>
              <a:t>将每个职业在“回报”和“机会”两个维度的结果呈现在“职业决策方块”上，如图所示。</a:t>
            </a:r>
            <a:r>
              <a:rPr lang="zh-CN" altLang="en-US" sz="1600" dirty="0">
                <a:solidFill>
                  <a:schemeClr val="accent1"/>
                </a:solidFill>
              </a:rPr>
              <a:t>回报与机会乘积最大的职业，就具有最大的期望价值。</a:t>
            </a:r>
            <a:endParaRPr lang="en-US" altLang="zh-CN" sz="1200" dirty="0">
              <a:solidFill>
                <a:schemeClr val="accent1"/>
              </a:solidFill>
              <a:latin typeface="楷体" panose="02010609060101010101" pitchFamily="2" charset="-122"/>
              <a:ea typeface="楷体" panose="02010609060101010101" pitchFamily="2" charset="-122"/>
            </a:endParaRPr>
          </a:p>
        </p:txBody>
      </p:sp>
      <p:sp>
        <p:nvSpPr>
          <p:cNvPr id="7" name="文本框 6"/>
          <p:cNvSpPr txBox="1"/>
          <p:nvPr/>
        </p:nvSpPr>
        <p:spPr>
          <a:xfrm>
            <a:off x="3240646" y="239411"/>
            <a:ext cx="2160240"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三、卡茨模式</a:t>
            </a:r>
            <a:endParaRPr lang="zh-CN" altLang="en-US" sz="2400" b="1" dirty="0">
              <a:latin typeface="微软雅黑" panose="020B0503020204020204" pitchFamily="34" charset="-122"/>
              <a:ea typeface="微软雅黑" panose="020B0503020204020204" pitchFamily="34" charset="-122"/>
            </a:endParaRPr>
          </a:p>
        </p:txBody>
      </p:sp>
      <p:sp>
        <p:nvSpPr>
          <p:cNvPr id="8" name="等腰三角形 7"/>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pic>
        <p:nvPicPr>
          <p:cNvPr id="3" name="图片 2"/>
          <p:cNvPicPr>
            <a:picLocks noChangeAspect="1"/>
          </p:cNvPicPr>
          <p:nvPr/>
        </p:nvPicPr>
        <p:blipFill>
          <a:blip r:embed="rId1"/>
          <a:stretch>
            <a:fillRect/>
          </a:stretch>
        </p:blipFill>
        <p:spPr>
          <a:xfrm>
            <a:off x="2772594" y="3334052"/>
            <a:ext cx="2743200" cy="1571625"/>
          </a:xfrm>
          <a:prstGeom prst="snip2DiagRect">
            <a:avLst/>
          </a:prstGeom>
          <a:solidFill>
            <a:srgbClr val="FFFFFF">
              <a:shade val="85000"/>
            </a:srgbClr>
          </a:solidFill>
          <a:ln w="88900" cap="sq">
            <a:solidFill>
              <a:srgbClr val="FFFFFF"/>
            </a:solidFill>
            <a:miter lim="800000"/>
            <a:headEnd/>
            <a:tailEnd/>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randombar(horizontal)">
                                      <p:cBhvr>
                                        <p:cTn id="14"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288318" y="717773"/>
            <a:ext cx="8568952" cy="2893100"/>
          </a:xfrm>
          <a:prstGeom prst="rect">
            <a:avLst/>
          </a:prstGeom>
          <a:noFill/>
        </p:spPr>
        <p:txBody>
          <a:bodyPr wrap="square">
            <a:spAutoFit/>
          </a:bodyPr>
          <a:lstStyle/>
          <a:p>
            <a:r>
              <a:rPr lang="zh-CN" altLang="en-US" sz="1400" dirty="0"/>
              <a:t>    李娜，女，</a:t>
            </a:r>
            <a:r>
              <a:rPr lang="en-US" altLang="zh-CN" sz="1400" dirty="0"/>
              <a:t>21</a:t>
            </a:r>
            <a:r>
              <a:rPr lang="zh-CN" altLang="en-US" sz="1400" dirty="0"/>
              <a:t>岁，某学校毕业生。她乐观、外向、健谈、热情，喜欢结识新朋友，人缘好，比较敏感，对人和事通常都有细致的洞察力，且喜欢独立做决定，很有责任感，擅长写作，学习成绩优秀，多次获得奖学金。</a:t>
            </a:r>
            <a:endParaRPr lang="en-US" altLang="zh-CN" sz="1400" dirty="0"/>
          </a:p>
          <a:p>
            <a:r>
              <a:rPr lang="en-US" altLang="zh-CN" sz="1400" dirty="0"/>
              <a:t>   </a:t>
            </a:r>
            <a:r>
              <a:rPr lang="zh-CN" altLang="en-US" sz="1400" dirty="0"/>
              <a:t>为了进行职业选择，她做过一些测评，如</a:t>
            </a:r>
            <a:r>
              <a:rPr lang="en-US" altLang="zh-CN" sz="1400" dirty="0"/>
              <a:t>MBTI</a:t>
            </a:r>
            <a:r>
              <a:rPr lang="zh-CN" altLang="en-US" sz="1400" dirty="0"/>
              <a:t>的人格类型是</a:t>
            </a:r>
            <a:r>
              <a:rPr lang="en-US" altLang="zh-CN" sz="1400" dirty="0"/>
              <a:t>ESFJ</a:t>
            </a:r>
            <a:r>
              <a:rPr lang="zh-CN" altLang="en-US" sz="1400" dirty="0"/>
              <a:t>，霍兰德职业兴趣理论与职业倾向测量表的结果是社会型，量表中显示她看中的是职业中的社会交往，认为工作的目的和价值在于能和各种人交往，能建立比较广泛的社会联系和关系，甚至能和知名人物结识。</a:t>
            </a:r>
            <a:endParaRPr lang="en-US" altLang="zh-CN" sz="1400" dirty="0"/>
          </a:p>
          <a:p>
            <a:r>
              <a:rPr lang="en-US" altLang="zh-CN" sz="1400" dirty="0"/>
              <a:t>    </a:t>
            </a:r>
            <a:r>
              <a:rPr lang="zh-CN" altLang="en-US" sz="1400" dirty="0"/>
              <a:t>因此，她想从事跟人打交道的工作，最好能运用自己的中文写作特长。经过考虑，她觉得中学教师、行政文秘和人力资源专员这三种工作都可以考虑，而她父母的意见是女孩子做中学教师工作稳定，也更有精力照顾家庭，希望她从事这种稳定的工作。那么，李娜究竟应该选择哪一种职业呢？</a:t>
            </a:r>
            <a:endParaRPr lang="en-US" altLang="zh-CN" sz="1400" dirty="0"/>
          </a:p>
          <a:p>
            <a:r>
              <a:rPr lang="zh-CN" altLang="en-US" sz="1400" dirty="0"/>
              <a:t>    她认为从回报的角度看，人力资源专员</a:t>
            </a:r>
            <a:r>
              <a:rPr lang="en-US" altLang="zh-CN" sz="1400" dirty="0"/>
              <a:t>(z)</a:t>
            </a:r>
            <a:r>
              <a:rPr lang="zh-CN" altLang="en-US" sz="1400" dirty="0"/>
              <a:t>最好，中学教师</a:t>
            </a:r>
            <a:r>
              <a:rPr lang="en-US" altLang="zh-CN" sz="1400" dirty="0"/>
              <a:t>(x)</a:t>
            </a:r>
            <a:r>
              <a:rPr lang="zh-CN" altLang="en-US" sz="1400" dirty="0"/>
              <a:t>次之，行政文秘</a:t>
            </a:r>
            <a:r>
              <a:rPr lang="en-US" altLang="zh-CN" sz="1400" dirty="0"/>
              <a:t>(y)</a:t>
            </a:r>
            <a:r>
              <a:rPr lang="zh-CN" altLang="en-US" sz="1400" dirty="0"/>
              <a:t>最差；从机会来看，中学教师</a:t>
            </a:r>
            <a:r>
              <a:rPr lang="en-US" altLang="zh-CN" sz="1400" dirty="0"/>
              <a:t>(x)</a:t>
            </a:r>
            <a:r>
              <a:rPr lang="zh-CN" altLang="en-US" sz="1400" dirty="0"/>
              <a:t>最好，人力资源专员</a:t>
            </a:r>
            <a:r>
              <a:rPr lang="en-US" altLang="zh-CN" sz="1400" dirty="0"/>
              <a:t>(z)</a:t>
            </a:r>
            <a:r>
              <a:rPr lang="zh-CN" altLang="en-US" sz="1400" dirty="0"/>
              <a:t>次之，行政文秘</a:t>
            </a:r>
            <a:r>
              <a:rPr lang="en-US" altLang="zh-CN" sz="1400" dirty="0"/>
              <a:t>(y)</a:t>
            </a:r>
            <a:r>
              <a:rPr lang="zh-CN" altLang="en-US" sz="1400" dirty="0"/>
              <a:t>最差。李娜根据自己的特点和需求，构建了自己的职业决策方块，如图所示。通过职业决策方块可以看出，人力资源专员的回报与机会乘积是最大的。因此，李娜选择了人力资源专员作为自己的职业。 </a:t>
            </a:r>
            <a:endParaRPr lang="en-US" altLang="zh-CN" sz="1400" dirty="0"/>
          </a:p>
        </p:txBody>
      </p:sp>
      <p:pic>
        <p:nvPicPr>
          <p:cNvPr id="3" name="图片 2"/>
          <p:cNvPicPr>
            <a:picLocks noChangeAspect="1"/>
          </p:cNvPicPr>
          <p:nvPr/>
        </p:nvPicPr>
        <p:blipFill rotWithShape="1">
          <a:blip r:embed="rId1"/>
          <a:srcRect l="5654" t="3903" r="18325" b="3903"/>
          <a:stretch>
            <a:fillRect/>
          </a:stretch>
        </p:blipFill>
        <p:spPr>
          <a:xfrm>
            <a:off x="3276650" y="3469873"/>
            <a:ext cx="2592288" cy="1440160"/>
          </a:xfrm>
          <a:prstGeom prst="snip2DiagRect">
            <a:avLst/>
          </a:prstGeom>
          <a:solidFill>
            <a:srgbClr val="FFFFFF">
              <a:shade val="85000"/>
            </a:srgbClr>
          </a:solidFill>
          <a:ln w="88900" cap="sq">
            <a:solidFill>
              <a:srgbClr val="FFFFFF"/>
            </a:solidFill>
            <a:miter lim="800000"/>
            <a:headEnd/>
            <a:tailEnd/>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8" name="PA-A000320150714E26PPSH-4285"/>
          <p:cNvSpPr/>
          <p:nvPr>
            <p:custDataLst>
              <p:tags r:id="rId2"/>
            </p:custDataLst>
          </p:nvPr>
        </p:nvSpPr>
        <p:spPr bwMode="auto">
          <a:xfrm>
            <a:off x="183704" y="94322"/>
            <a:ext cx="360036" cy="347934"/>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rgbClr val="C00000"/>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9pPr>
          </a:lstStyle>
          <a:p>
            <a:endParaRPr lang="zh-CN" altLang="en-US" dirty="0">
              <a:latin typeface="楷体" panose="02010609060101010101" pitchFamily="2" charset="-122"/>
            </a:endParaRPr>
          </a:p>
        </p:txBody>
      </p:sp>
      <p:sp>
        <p:nvSpPr>
          <p:cNvPr id="9" name="文本框 8"/>
          <p:cNvSpPr txBox="1"/>
          <p:nvPr/>
        </p:nvSpPr>
        <p:spPr>
          <a:xfrm>
            <a:off x="543740" y="38739"/>
            <a:ext cx="6912768" cy="461665"/>
          </a:xfrm>
          <a:prstGeom prst="rect">
            <a:avLst/>
          </a:prstGeom>
          <a:noFill/>
        </p:spPr>
        <p:txBody>
          <a:bodyPr wrap="square" rtlCol="0">
            <a:spAutoFit/>
          </a:bodyPr>
          <a:lstStyle/>
          <a:p>
            <a:r>
              <a:rPr lang="zh-CN" altLang="en-US" sz="2400" b="1" dirty="0">
                <a:solidFill>
                  <a:srgbClr val="C00000"/>
                </a:solidFill>
                <a:latin typeface="微软雅黑" panose="020B0503020204020204" pitchFamily="34" charset="-122"/>
                <a:ea typeface="微软雅黑" panose="020B0503020204020204" pitchFamily="34" charset="-122"/>
              </a:rPr>
              <a:t>案例故事</a:t>
            </a:r>
            <a:endParaRPr lang="zh-CN" altLang="en-US" sz="2400" b="1" dirty="0">
              <a:solidFill>
                <a:srgbClr val="C00000"/>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0" y="556320"/>
            <a:ext cx="9145588"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540346" y="1060376"/>
            <a:ext cx="8280919" cy="3539430"/>
          </a:xfrm>
          <a:prstGeom prst="rect">
            <a:avLst/>
          </a:prstGeom>
          <a:noFill/>
        </p:spPr>
        <p:txBody>
          <a:bodyPr wrap="square">
            <a:spAutoFit/>
          </a:bodyPr>
          <a:lstStyle/>
          <a:p>
            <a:r>
              <a:rPr lang="zh-CN" altLang="en-US" sz="1600" dirty="0"/>
              <a:t>    许多时候，个体会面临多种选择方案而不知道如何取舍，这时就可以考虑使用平衡单分析法。</a:t>
            </a:r>
            <a:r>
              <a:rPr lang="zh-CN" altLang="en-US" sz="1600" dirty="0">
                <a:solidFill>
                  <a:schemeClr val="accent1"/>
                </a:solidFill>
              </a:rPr>
              <a:t>平衡单可以帮助大学生具体地分析每一个可能的选择方案，考虑各种方案实施后的利弊得失，最后排定优先顺序，择一而行。</a:t>
            </a:r>
            <a:endParaRPr lang="en-US" altLang="zh-CN" sz="1600" dirty="0">
              <a:solidFill>
                <a:schemeClr val="accent1"/>
              </a:solidFill>
            </a:endParaRPr>
          </a:p>
          <a:p>
            <a:r>
              <a:rPr lang="en-US" altLang="zh-CN" sz="1600" dirty="0"/>
              <a:t>     </a:t>
            </a:r>
            <a:r>
              <a:rPr lang="zh-CN" altLang="en-US" sz="1600" dirty="0"/>
              <a:t>台湾生涯辅导专家金树人认为，平衡单的四个维度的内容组成为“</a:t>
            </a:r>
            <a:r>
              <a:rPr lang="zh-CN" altLang="en-US" sz="1600" dirty="0">
                <a:solidFill>
                  <a:schemeClr val="accent2"/>
                </a:solidFill>
              </a:rPr>
              <a:t>自我</a:t>
            </a:r>
            <a:r>
              <a:rPr lang="en-US" altLang="zh-CN" sz="1600" dirty="0"/>
              <a:t>—</a:t>
            </a:r>
            <a:r>
              <a:rPr lang="zh-CN" altLang="en-US" sz="1600" dirty="0">
                <a:solidFill>
                  <a:schemeClr val="accent1"/>
                </a:solidFill>
              </a:rPr>
              <a:t>他人</a:t>
            </a:r>
            <a:r>
              <a:rPr lang="zh-CN" altLang="en-US" sz="1600" dirty="0"/>
              <a:t>”“</a:t>
            </a:r>
            <a:r>
              <a:rPr lang="zh-CN" altLang="en-US" sz="1600" dirty="0">
                <a:solidFill>
                  <a:schemeClr val="accent2"/>
                </a:solidFill>
              </a:rPr>
              <a:t>物质</a:t>
            </a:r>
            <a:r>
              <a:rPr lang="en-US" altLang="zh-CN" sz="1600" dirty="0"/>
              <a:t>—</a:t>
            </a:r>
            <a:r>
              <a:rPr lang="zh-CN" altLang="en-US" sz="1600" dirty="0">
                <a:solidFill>
                  <a:schemeClr val="accent1"/>
                </a:solidFill>
              </a:rPr>
              <a:t>精神</a:t>
            </a:r>
            <a:r>
              <a:rPr lang="zh-CN" altLang="en-US" sz="1600" dirty="0"/>
              <a:t>”。</a:t>
            </a:r>
            <a:endParaRPr lang="en-US" altLang="zh-CN" sz="1600" dirty="0"/>
          </a:p>
          <a:p>
            <a:r>
              <a:rPr lang="en-US" altLang="zh-CN" sz="1600" dirty="0"/>
              <a:t>    </a:t>
            </a:r>
            <a:r>
              <a:rPr lang="zh-CN" altLang="en-US" sz="1600" dirty="0"/>
              <a:t>自我精神部分所要考虑的因素包括能力、兴趣、价值观、心理需求</a:t>
            </a:r>
            <a:r>
              <a:rPr lang="en-US" altLang="zh-CN" sz="1600" dirty="0"/>
              <a:t>(</a:t>
            </a:r>
            <a:r>
              <a:rPr lang="zh-CN" altLang="en-US" sz="1600" dirty="0"/>
              <a:t>自尊、自我实现</a:t>
            </a:r>
            <a:r>
              <a:rPr lang="en-US" altLang="zh-CN" sz="1600" dirty="0"/>
              <a:t>)</a:t>
            </a:r>
            <a:r>
              <a:rPr lang="zh-CN" altLang="en-US" sz="1600" dirty="0"/>
              <a:t>、生活方式的改变、成就感、自我实现的程度、兴趣的满足、挑战性、社会声望的提高、发挥个人的才能等；</a:t>
            </a:r>
            <a:endParaRPr lang="en-US" altLang="zh-CN" sz="1600" dirty="0"/>
          </a:p>
          <a:p>
            <a:r>
              <a:rPr lang="en-US" altLang="zh-CN" sz="1600" dirty="0"/>
              <a:t>    </a:t>
            </a:r>
            <a:r>
              <a:rPr lang="zh-CN" altLang="en-US" sz="1600" dirty="0"/>
              <a:t>自我物质部分所要考虑的因素包括升迁机会、工作环境的安全性、社会地位、工作环境、工作发展前景、工作内容、休闲时间、生活变化、对健康的影响、足够的社会资源、培训机会、就业机会等；</a:t>
            </a:r>
            <a:endParaRPr lang="en-US" altLang="zh-CN" sz="1600" dirty="0"/>
          </a:p>
          <a:p>
            <a:r>
              <a:rPr lang="en-US" altLang="zh-CN" sz="1600" dirty="0"/>
              <a:t>    </a:t>
            </a:r>
            <a:r>
              <a:rPr lang="zh-CN" altLang="en-US" sz="1600" dirty="0"/>
              <a:t>他人精神部分所要考虑的因素包括父母、师长、配偶、家人的支持等；</a:t>
            </a:r>
            <a:endParaRPr lang="en-US" altLang="zh-CN" sz="1600" dirty="0"/>
          </a:p>
          <a:p>
            <a:r>
              <a:rPr lang="en-US" altLang="zh-CN" sz="1600" dirty="0"/>
              <a:t>    </a:t>
            </a:r>
            <a:r>
              <a:rPr lang="zh-CN" altLang="en-US" sz="1600" dirty="0"/>
              <a:t>他人物质部分所要考虑的因素包括家庭经济收入、择偶及建立家庭、与家人相处的时间、家庭的地位等。</a:t>
            </a:r>
            <a:endParaRPr lang="en-US" altLang="zh-CN" sz="1200" dirty="0">
              <a:latin typeface="楷体" panose="02010609060101010101" pitchFamily="2" charset="-122"/>
              <a:ea typeface="楷体" panose="02010609060101010101" pitchFamily="2" charset="-122"/>
            </a:endParaRPr>
          </a:p>
        </p:txBody>
      </p:sp>
      <p:sp>
        <p:nvSpPr>
          <p:cNvPr id="7" name="文本框 6"/>
          <p:cNvSpPr txBox="1"/>
          <p:nvPr/>
        </p:nvSpPr>
        <p:spPr>
          <a:xfrm>
            <a:off x="2952614" y="249827"/>
            <a:ext cx="2736304"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四、平衡单分析法</a:t>
            </a:r>
            <a:endParaRPr lang="zh-CN" altLang="en-US" sz="2400" b="1" dirty="0">
              <a:latin typeface="微软雅黑" panose="020B0503020204020204" pitchFamily="34" charset="-122"/>
              <a:ea typeface="微软雅黑" panose="020B0503020204020204" pitchFamily="34" charset="-122"/>
            </a:endParaRPr>
          </a:p>
        </p:txBody>
      </p:sp>
      <p:sp>
        <p:nvSpPr>
          <p:cNvPr id="8" name="等腰三角形 7"/>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432334" y="845874"/>
            <a:ext cx="8280919" cy="829945"/>
          </a:xfrm>
          <a:prstGeom prst="rect">
            <a:avLst/>
          </a:prstGeom>
          <a:noFill/>
        </p:spPr>
        <p:txBody>
          <a:bodyPr wrap="square">
            <a:spAutoFit/>
          </a:bodyPr>
          <a:lstStyle/>
          <a:p>
            <a:r>
              <a:rPr lang="zh-CN" altLang="en-US" sz="1600" u="sng" dirty="0">
                <a:latin typeface="楷体" panose="02010609060101010101" pitchFamily="2" charset="-122"/>
                <a:cs typeface="楷体" panose="02010609060101010101" pitchFamily="2" charset="-122"/>
              </a:rPr>
              <a:t>在利用平衡单分析法进行决策的时候，首先要根据平衡单内容从四个方面给全部备选项进行评分，每个项目得分一般在</a:t>
            </a:r>
            <a:r>
              <a:rPr lang="en-US" altLang="zh-CN" sz="1600" u="sng" dirty="0">
                <a:latin typeface="楷体" panose="02010609060101010101" pitchFamily="2" charset="-122"/>
                <a:cs typeface="楷体" panose="02010609060101010101" pitchFamily="2" charset="-122"/>
              </a:rPr>
              <a:t>1</a:t>
            </a:r>
            <a:r>
              <a:rPr lang="zh-CN" altLang="en-US" sz="1600" u="sng" dirty="0">
                <a:latin typeface="楷体" panose="02010609060101010101" pitchFamily="2" charset="-122"/>
                <a:cs typeface="楷体" panose="02010609060101010101" pitchFamily="2" charset="-122"/>
              </a:rPr>
              <a:t>～</a:t>
            </a:r>
            <a:r>
              <a:rPr lang="en-US" altLang="zh-CN" sz="1600" u="sng" dirty="0">
                <a:latin typeface="楷体" panose="02010609060101010101" pitchFamily="2" charset="-122"/>
                <a:cs typeface="楷体" panose="02010609060101010101" pitchFamily="2" charset="-122"/>
              </a:rPr>
              <a:t>10</a:t>
            </a:r>
            <a:r>
              <a:rPr lang="zh-CN" altLang="en-US" sz="1600" u="sng" dirty="0">
                <a:latin typeface="楷体" panose="02010609060101010101" pitchFamily="2" charset="-122"/>
                <a:cs typeface="楷体" panose="02010609060101010101" pitchFamily="2" charset="-122"/>
              </a:rPr>
              <a:t>分，平衡单示范表如表</a:t>
            </a:r>
            <a:r>
              <a:rPr lang="en-US" altLang="zh-CN" sz="1600" u="sng" dirty="0">
                <a:latin typeface="楷体" panose="02010609060101010101" pitchFamily="2" charset="-122"/>
                <a:cs typeface="楷体" panose="02010609060101010101" pitchFamily="2" charset="-122"/>
              </a:rPr>
              <a:t>4-2</a:t>
            </a:r>
            <a:r>
              <a:rPr lang="zh-CN" altLang="en-US" sz="1600" u="sng" dirty="0">
                <a:latin typeface="楷体" panose="02010609060101010101" pitchFamily="2" charset="-122"/>
                <a:cs typeface="楷体" panose="02010609060101010101" pitchFamily="2" charset="-122"/>
              </a:rPr>
              <a:t>所列。</a:t>
            </a:r>
            <a:endParaRPr lang="en-US" altLang="zh-CN" sz="1600" u="sng" dirty="0">
              <a:latin typeface="楷体" panose="02010609060101010101" pitchFamily="2" charset="-122"/>
              <a:cs typeface="楷体" panose="02010609060101010101" pitchFamily="2" charset="-122"/>
            </a:endParaRPr>
          </a:p>
          <a:p>
            <a:r>
              <a:rPr lang="zh-CN" altLang="en-US" sz="1600" u="sng" dirty="0">
                <a:latin typeface="楷体" panose="02010609060101010101" pitchFamily="2" charset="-122"/>
                <a:cs typeface="楷体" panose="02010609060101010101" pitchFamily="2" charset="-122"/>
              </a:rPr>
              <a:t>在各备选项中得分最高的就是最优选择。平衡单加权计分表如表</a:t>
            </a:r>
            <a:r>
              <a:rPr lang="en-US" altLang="zh-CN" sz="1600" u="sng" dirty="0">
                <a:latin typeface="楷体" panose="02010609060101010101" pitchFamily="2" charset="-122"/>
                <a:cs typeface="楷体" panose="02010609060101010101" pitchFamily="2" charset="-122"/>
              </a:rPr>
              <a:t>4-3</a:t>
            </a:r>
            <a:r>
              <a:rPr lang="zh-CN" altLang="en-US" sz="1600" u="sng" dirty="0">
                <a:latin typeface="楷体" panose="02010609060101010101" pitchFamily="2" charset="-122"/>
                <a:cs typeface="楷体" panose="02010609060101010101" pitchFamily="2" charset="-122"/>
              </a:rPr>
              <a:t>所列。</a:t>
            </a:r>
            <a:endParaRPr lang="en-US" altLang="zh-CN" sz="1600" u="sng" dirty="0">
              <a:latin typeface="楷体" panose="02010609060101010101" pitchFamily="2" charset="-122"/>
              <a:cs typeface="楷体" panose="02010609060101010101" pitchFamily="2" charset="-122"/>
            </a:endParaRPr>
          </a:p>
        </p:txBody>
      </p:sp>
      <p:pic>
        <p:nvPicPr>
          <p:cNvPr id="3" name="图片 2"/>
          <p:cNvPicPr>
            <a:picLocks noChangeAspect="1"/>
          </p:cNvPicPr>
          <p:nvPr/>
        </p:nvPicPr>
        <p:blipFill rotWithShape="1">
          <a:blip r:embed="rId1">
            <a:extLst>
              <a:ext uri="{28A0092B-C50C-407E-A947-70E740481C1C}">
                <a14:useLocalDpi xmlns:a14="http://schemas.microsoft.com/office/drawing/2010/main" val="0"/>
              </a:ext>
            </a:extLst>
          </a:blip>
          <a:srcRect l="19681" t="17512" r="17785" b="69594"/>
          <a:stretch>
            <a:fillRect/>
          </a:stretch>
        </p:blipFill>
        <p:spPr>
          <a:xfrm>
            <a:off x="1679575" y="1817370"/>
            <a:ext cx="4718050" cy="1317625"/>
          </a:xfrm>
          <a:prstGeom prst="rect">
            <a:avLst/>
          </a:prstGeom>
          <a:ln>
            <a:noFill/>
          </a:ln>
          <a:effectLst>
            <a:outerShdw blurRad="292100" dist="139700" dir="2700000" algn="tl" rotWithShape="0">
              <a:srgbClr val="333333">
                <a:alpha val="65000"/>
              </a:srgbClr>
            </a:outerShdw>
          </a:effectLst>
        </p:spPr>
      </p:pic>
      <p:pic>
        <p:nvPicPr>
          <p:cNvPr id="5" name="图片 4"/>
          <p:cNvPicPr>
            <a:picLocks noChangeAspect="1"/>
          </p:cNvPicPr>
          <p:nvPr/>
        </p:nvPicPr>
        <p:blipFill rotWithShape="1">
          <a:blip r:embed="rId1">
            <a:extLst>
              <a:ext uri="{28A0092B-C50C-407E-A947-70E740481C1C}">
                <a14:useLocalDpi xmlns:a14="http://schemas.microsoft.com/office/drawing/2010/main" val="0"/>
              </a:ext>
            </a:extLst>
          </a:blip>
          <a:srcRect l="17454" t="34910" r="15874" b="45114"/>
          <a:stretch>
            <a:fillRect/>
          </a:stretch>
        </p:blipFill>
        <p:spPr>
          <a:xfrm>
            <a:off x="1680210" y="3134995"/>
            <a:ext cx="4700270" cy="1907540"/>
          </a:xfrm>
          <a:prstGeom prst="rect">
            <a:avLst/>
          </a:prstGeom>
          <a:ln>
            <a:noFill/>
          </a:ln>
          <a:effectLst>
            <a:outerShdw blurRad="292100" dist="139700" dir="2700000" algn="tl" rotWithShape="0">
              <a:srgbClr val="333333">
                <a:alpha val="65000"/>
              </a:srgbClr>
            </a:outerShdw>
          </a:effectLst>
        </p:spPr>
      </p:pic>
      <p:sp>
        <p:nvSpPr>
          <p:cNvPr id="9" name="文本框 8"/>
          <p:cNvSpPr txBox="1"/>
          <p:nvPr/>
        </p:nvSpPr>
        <p:spPr>
          <a:xfrm>
            <a:off x="2952614" y="249827"/>
            <a:ext cx="2736304"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四、平衡单分析法</a:t>
            </a:r>
            <a:endParaRPr lang="zh-CN" altLang="en-US" sz="24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randombar(horizontal)">
                                      <p:cBhvr>
                                        <p:cTn id="14" dur="500"/>
                                        <p:tgtEl>
                                          <p:spTgt spid="3"/>
                                        </p:tgtEl>
                                      </p:cBhvr>
                                    </p:animEffect>
                                  </p:childTnLst>
                                </p:cTn>
                              </p:par>
                              <p:par>
                                <p:cTn id="15" presetID="14" presetClass="entr" presetSubtype="10" fill="hold" nodeType="with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randombar(horizontal)">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444592" y="1060376"/>
            <a:ext cx="8280919" cy="2250616"/>
          </a:xfrm>
          <a:prstGeom prst="rect">
            <a:avLst/>
          </a:prstGeom>
          <a:noFill/>
        </p:spPr>
        <p:txBody>
          <a:bodyPr wrap="square">
            <a:spAutoFit/>
          </a:bodyPr>
          <a:lstStyle/>
          <a:p>
            <a:pPr>
              <a:lnSpc>
                <a:spcPct val="150000"/>
              </a:lnSpc>
            </a:pPr>
            <a:r>
              <a:rPr lang="zh-CN" altLang="en-US" sz="1600" dirty="0"/>
              <a:t>    需要注意的是，运用平衡单方法进行决策时，考虑项目可以从四个维度任意设置，将众多因素具体化。</a:t>
            </a:r>
            <a:endParaRPr lang="en-US" altLang="zh-CN" sz="1600" dirty="0"/>
          </a:p>
          <a:p>
            <a:pPr>
              <a:lnSpc>
                <a:spcPct val="150000"/>
              </a:lnSpc>
            </a:pPr>
            <a:r>
              <a:rPr lang="en-US" altLang="zh-CN" sz="1600" dirty="0"/>
              <a:t>   </a:t>
            </a:r>
            <a:r>
              <a:rPr lang="zh-CN" altLang="en-US" sz="1600" dirty="0"/>
              <a:t>一般来说，普通的职业决策平衡单会列出</a:t>
            </a:r>
            <a:r>
              <a:rPr lang="en-US" altLang="zh-CN" sz="1600" dirty="0"/>
              <a:t>12</a:t>
            </a:r>
            <a:r>
              <a:rPr lang="zh-CN" altLang="en-US" sz="1600" dirty="0"/>
              <a:t>个考虑项目，分别是</a:t>
            </a:r>
            <a:r>
              <a:rPr lang="zh-CN" altLang="en-US" sz="1600" dirty="0">
                <a:solidFill>
                  <a:schemeClr val="accent1"/>
                </a:solidFill>
              </a:rPr>
              <a:t>适合自己的能力</a:t>
            </a:r>
            <a:r>
              <a:rPr lang="zh-CN" altLang="en-US" sz="1600" dirty="0"/>
              <a:t>、</a:t>
            </a:r>
            <a:r>
              <a:rPr lang="zh-CN" altLang="en-US" sz="1600" dirty="0">
                <a:solidFill>
                  <a:schemeClr val="accent2"/>
                </a:solidFill>
              </a:rPr>
              <a:t>适合自己的兴趣</a:t>
            </a:r>
            <a:r>
              <a:rPr lang="zh-CN" altLang="en-US" sz="1600" dirty="0"/>
              <a:t>、</a:t>
            </a:r>
            <a:r>
              <a:rPr lang="zh-CN" altLang="en-US" sz="1600" dirty="0">
                <a:solidFill>
                  <a:schemeClr val="accent1"/>
                </a:solidFill>
              </a:rPr>
              <a:t>符合自己的价值观</a:t>
            </a:r>
            <a:r>
              <a:rPr lang="zh-CN" altLang="en-US" sz="1600" dirty="0"/>
              <a:t>、</a:t>
            </a:r>
            <a:r>
              <a:rPr lang="zh-CN" altLang="en-US" sz="1600" dirty="0">
                <a:solidFill>
                  <a:schemeClr val="accent2"/>
                </a:solidFill>
              </a:rPr>
              <a:t>满足自己的自尊心</a:t>
            </a:r>
            <a:r>
              <a:rPr lang="zh-CN" altLang="en-US" sz="1600" dirty="0"/>
              <a:t>、</a:t>
            </a:r>
            <a:r>
              <a:rPr lang="zh-CN" altLang="en-US" sz="1600" dirty="0">
                <a:solidFill>
                  <a:schemeClr val="accent1"/>
                </a:solidFill>
              </a:rPr>
              <a:t>较高的社会地位</a:t>
            </a:r>
            <a:r>
              <a:rPr lang="zh-CN" altLang="en-US" sz="1600" dirty="0"/>
              <a:t>、</a:t>
            </a:r>
            <a:r>
              <a:rPr lang="zh-CN" altLang="en-US" sz="1600" dirty="0">
                <a:solidFill>
                  <a:schemeClr val="accent2"/>
                </a:solidFill>
              </a:rPr>
              <a:t>带给家人声望</a:t>
            </a:r>
            <a:r>
              <a:rPr lang="zh-CN" altLang="en-US" sz="1600" dirty="0"/>
              <a:t>、</a:t>
            </a:r>
            <a:r>
              <a:rPr lang="zh-CN" altLang="en-US" sz="1600" dirty="0">
                <a:solidFill>
                  <a:schemeClr val="accent1"/>
                </a:solidFill>
              </a:rPr>
              <a:t>符合自己理想的生活形态</a:t>
            </a:r>
            <a:r>
              <a:rPr lang="zh-CN" altLang="en-US" sz="1600" dirty="0"/>
              <a:t>、</a:t>
            </a:r>
            <a:r>
              <a:rPr lang="zh-CN" altLang="en-US" sz="1600" dirty="0">
                <a:solidFill>
                  <a:schemeClr val="accent2"/>
                </a:solidFill>
              </a:rPr>
              <a:t>优厚的经济报酬</a:t>
            </a:r>
            <a:r>
              <a:rPr lang="zh-CN" altLang="en-US" sz="1600" dirty="0"/>
              <a:t>、</a:t>
            </a:r>
            <a:r>
              <a:rPr lang="zh-CN" altLang="en-US" sz="1600" dirty="0">
                <a:solidFill>
                  <a:schemeClr val="accent1"/>
                </a:solidFill>
              </a:rPr>
              <a:t>足够的社会资源</a:t>
            </a:r>
            <a:r>
              <a:rPr lang="zh-CN" altLang="en-US" sz="1600" dirty="0"/>
              <a:t>、</a:t>
            </a:r>
            <a:r>
              <a:rPr lang="zh-CN" altLang="en-US" sz="1600" dirty="0">
                <a:solidFill>
                  <a:schemeClr val="accent2"/>
                </a:solidFill>
              </a:rPr>
              <a:t>适合个人目前处境</a:t>
            </a:r>
            <a:r>
              <a:rPr lang="zh-CN" altLang="en-US" sz="1600" dirty="0"/>
              <a:t>、</a:t>
            </a:r>
            <a:r>
              <a:rPr lang="zh-CN" altLang="en-US" sz="1600" dirty="0">
                <a:solidFill>
                  <a:schemeClr val="accent1"/>
                </a:solidFill>
              </a:rPr>
              <a:t>有利择偶以建立家庭</a:t>
            </a:r>
            <a:r>
              <a:rPr lang="zh-CN" altLang="en-US" sz="1600" dirty="0"/>
              <a:t>和</a:t>
            </a:r>
            <a:r>
              <a:rPr lang="zh-CN" altLang="en-US" sz="1600" dirty="0">
                <a:solidFill>
                  <a:schemeClr val="accent2"/>
                </a:solidFill>
              </a:rPr>
              <a:t>未来有发展性</a:t>
            </a:r>
            <a:r>
              <a:rPr lang="zh-CN" altLang="en-US" sz="1600" dirty="0"/>
              <a:t>。</a:t>
            </a:r>
            <a:endParaRPr lang="en-US" altLang="zh-CN" sz="1200" dirty="0">
              <a:latin typeface="楷体" panose="02010609060101010101" pitchFamily="2" charset="-122"/>
              <a:ea typeface="楷体" panose="02010609060101010101" pitchFamily="2" charset="-122"/>
            </a:endParaRPr>
          </a:p>
        </p:txBody>
      </p:sp>
      <p:sp>
        <p:nvSpPr>
          <p:cNvPr id="7" name="文本框 6"/>
          <p:cNvSpPr txBox="1"/>
          <p:nvPr/>
        </p:nvSpPr>
        <p:spPr>
          <a:xfrm>
            <a:off x="2952614" y="249827"/>
            <a:ext cx="2736304"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四、平衡单分析法</a:t>
            </a:r>
            <a:endParaRPr lang="zh-CN" altLang="en-US" sz="2400" b="1" dirty="0">
              <a:latin typeface="微软雅黑" panose="020B0503020204020204" pitchFamily="34" charset="-122"/>
              <a:ea typeface="微软雅黑" panose="020B0503020204020204" pitchFamily="34" charset="-122"/>
            </a:endParaRPr>
          </a:p>
        </p:txBody>
      </p:sp>
      <p:sp>
        <p:nvSpPr>
          <p:cNvPr id="8" name="等腰三角形 7"/>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z="1000" smtClean="0"/>
            </a:fld>
            <a:endParaRPr lang="zh-CN" altLang="en-US" sz="1000"/>
          </a:p>
        </p:txBody>
      </p:sp>
      <p:sp>
        <p:nvSpPr>
          <p:cNvPr id="7" name="PA-A000320150714E26PPSH-4285"/>
          <p:cNvSpPr/>
          <p:nvPr>
            <p:custDataLst>
              <p:tags r:id="rId1"/>
            </p:custDataLst>
          </p:nvPr>
        </p:nvSpPr>
        <p:spPr bwMode="auto">
          <a:xfrm>
            <a:off x="184652" y="94858"/>
            <a:ext cx="359958" cy="347859"/>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chemeClr val="accent1">
              <a:lumMod val="75000"/>
            </a:schemeClr>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9pPr>
          </a:lstStyle>
          <a:p>
            <a:endParaRPr lang="zh-CN" altLang="en-US" sz="1800" dirty="0">
              <a:latin typeface="楷体" panose="02010609060101010101" pitchFamily="2" charset="-122"/>
            </a:endParaRPr>
          </a:p>
        </p:txBody>
      </p:sp>
      <p:sp>
        <p:nvSpPr>
          <p:cNvPr id="8" name="文本框 7"/>
          <p:cNvSpPr txBox="1"/>
          <p:nvPr/>
        </p:nvSpPr>
        <p:spPr>
          <a:xfrm>
            <a:off x="544610" y="39285"/>
            <a:ext cx="6911275" cy="460375"/>
          </a:xfrm>
          <a:prstGeom prst="rect">
            <a:avLst/>
          </a:prstGeom>
          <a:noFill/>
        </p:spPr>
        <p:txBody>
          <a:bodyPr wrap="square" rtlCol="0">
            <a:spAutoFit/>
          </a:bodyPr>
          <a:lstStyle/>
          <a:p>
            <a:r>
              <a:rPr lang="zh-CN" altLang="en-US" sz="2400" b="1" dirty="0">
                <a:solidFill>
                  <a:schemeClr val="accent1">
                    <a:lumMod val="75000"/>
                  </a:schemeClr>
                </a:solidFill>
                <a:latin typeface="微软雅黑" panose="020B0503020204020204" pitchFamily="34" charset="-122"/>
                <a:ea typeface="微软雅黑" panose="020B0503020204020204" pitchFamily="34" charset="-122"/>
              </a:rPr>
              <a:t>学习探究</a:t>
            </a:r>
            <a:endParaRPr lang="zh-CN" altLang="en-US" sz="2400" b="1" dirty="0">
              <a:solidFill>
                <a:schemeClr val="accent1">
                  <a:lumMod val="75000"/>
                </a:schemeClr>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988" y="556755"/>
            <a:ext cx="9143612" cy="0"/>
          </a:xfrm>
          <a:prstGeom prst="line">
            <a:avLst/>
          </a:prstGeom>
          <a:ln w="9525" cap="flat" cmpd="sng" algn="ctr">
            <a:solidFill>
              <a:srgbClr val="00B05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 name="文本框 3"/>
          <p:cNvSpPr txBox="1"/>
          <p:nvPr/>
        </p:nvSpPr>
        <p:spPr>
          <a:xfrm>
            <a:off x="3168455" y="2323748"/>
            <a:ext cx="5583378" cy="414020"/>
          </a:xfrm>
          <a:prstGeom prst="rect">
            <a:avLst/>
          </a:prstGeom>
          <a:noFill/>
        </p:spPr>
        <p:txBody>
          <a:bodyPr wrap="square" rtlCol="0">
            <a:spAutoFit/>
          </a:bodyPr>
          <a:p>
            <a:r>
              <a:rPr lang="zh-CN" altLang="en-US" sz="2100" b="1">
                <a:hlinkClick r:id="rId2" action="ppaction://hlinkfile"/>
              </a:rPr>
              <a:t>看看高校思政课的全新“打开方式”</a:t>
            </a:r>
            <a:endParaRPr lang="zh-CN" altLang="en-US" sz="2100" b="1"/>
          </a:p>
        </p:txBody>
      </p:sp>
      <p:pic>
        <p:nvPicPr>
          <p:cNvPr id="5" name="图片 4"/>
          <p:cNvPicPr>
            <a:picLocks noChangeAspect="1"/>
          </p:cNvPicPr>
          <p:nvPr/>
        </p:nvPicPr>
        <p:blipFill>
          <a:blip r:embed="rId3"/>
          <a:stretch>
            <a:fillRect/>
          </a:stretch>
        </p:blipFill>
        <p:spPr>
          <a:xfrm>
            <a:off x="252448" y="1422082"/>
            <a:ext cx="2636410" cy="2300607"/>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Oval 20"/>
          <p:cNvSpPr/>
          <p:nvPr/>
        </p:nvSpPr>
        <p:spPr>
          <a:xfrm>
            <a:off x="1151164" y="1448411"/>
            <a:ext cx="218527" cy="21852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2" name="Oval 21"/>
          <p:cNvSpPr/>
          <p:nvPr/>
        </p:nvSpPr>
        <p:spPr>
          <a:xfrm>
            <a:off x="1146418" y="2059192"/>
            <a:ext cx="218527" cy="21852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1620466" y="1348408"/>
            <a:ext cx="7272809" cy="337185"/>
          </a:xfrm>
          <a:prstGeom prst="rect">
            <a:avLst/>
          </a:prstGeom>
          <a:noFill/>
        </p:spPr>
        <p:txBody>
          <a:bodyPr wrap="square">
            <a:spAutoFit/>
          </a:bodyPr>
          <a:lstStyle/>
          <a:p>
            <a:r>
              <a:rPr lang="en-US" altLang="zh-CN" sz="1600" b="1" dirty="0"/>
              <a:t>1.</a:t>
            </a:r>
            <a:r>
              <a:rPr lang="zh-CN" altLang="en-US" sz="1600" b="1" dirty="0"/>
              <a:t>什么是职业决策？职业决策受哪些因素影响？</a:t>
            </a:r>
            <a:endParaRPr lang="zh-CN" altLang="en-US" sz="1600" b="1" dirty="0">
              <a:latin typeface="楷体" panose="02010609060101010101" pitchFamily="2" charset="-122"/>
              <a:ea typeface="楷体" panose="02010609060101010101" pitchFamily="2" charset="-122"/>
            </a:endParaRPr>
          </a:p>
        </p:txBody>
      </p:sp>
      <p:sp>
        <p:nvSpPr>
          <p:cNvPr id="60" name="文本框 59"/>
          <p:cNvSpPr txBox="1"/>
          <p:nvPr/>
        </p:nvSpPr>
        <p:spPr>
          <a:xfrm>
            <a:off x="1620466" y="1949596"/>
            <a:ext cx="7272809" cy="337185"/>
          </a:xfrm>
          <a:prstGeom prst="rect">
            <a:avLst/>
          </a:prstGeom>
          <a:noFill/>
        </p:spPr>
        <p:txBody>
          <a:bodyPr wrap="square">
            <a:spAutoFit/>
          </a:bodyPr>
          <a:lstStyle/>
          <a:p>
            <a:r>
              <a:rPr lang="en-US" altLang="zh-CN" sz="1600" b="1" dirty="0"/>
              <a:t>2.</a:t>
            </a:r>
            <a:r>
              <a:rPr lang="zh-CN" altLang="en-US" sz="1600" b="1" dirty="0"/>
              <a:t>简述几种有代表性的职业决策理论。</a:t>
            </a:r>
            <a:endParaRPr lang="zh-CN" altLang="en-US" sz="1600" b="1" dirty="0">
              <a:latin typeface="楷体" panose="02010609060101010101" pitchFamily="2" charset="-122"/>
              <a:ea typeface="楷体" panose="02010609060101010101" pitchFamily="2" charset="-122"/>
            </a:endParaRPr>
          </a:p>
        </p:txBody>
      </p:sp>
      <p:sp>
        <p:nvSpPr>
          <p:cNvPr id="10" name="Oval 20"/>
          <p:cNvSpPr/>
          <p:nvPr/>
        </p:nvSpPr>
        <p:spPr>
          <a:xfrm>
            <a:off x="1188629" y="2670281"/>
            <a:ext cx="218527" cy="21852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1" name="文本框 10"/>
          <p:cNvSpPr txBox="1"/>
          <p:nvPr/>
        </p:nvSpPr>
        <p:spPr>
          <a:xfrm>
            <a:off x="1692856" y="2549958"/>
            <a:ext cx="7272809" cy="337185"/>
          </a:xfrm>
          <a:prstGeom prst="rect">
            <a:avLst/>
          </a:prstGeom>
          <a:noFill/>
        </p:spPr>
        <p:txBody>
          <a:bodyPr wrap="square">
            <a:spAutoFit/>
          </a:bodyPr>
          <a:lstStyle/>
          <a:p>
            <a:r>
              <a:rPr lang="en-US" altLang="zh-CN" sz="1600" b="1" dirty="0"/>
              <a:t>3.</a:t>
            </a:r>
            <a:r>
              <a:rPr lang="zh-CN" altLang="en-US" sz="1600" b="1" dirty="0"/>
              <a:t>职业决策的方法有哪些？</a:t>
            </a:r>
            <a:endParaRPr lang="zh-CN" altLang="en-US" sz="1600" b="1" dirty="0">
              <a:latin typeface="楷体" panose="02010609060101010101" pitchFamily="2" charset="-122"/>
              <a:ea typeface="楷体" panose="02010609060101010101" pitchFamily="2" charset="-122"/>
            </a:endParaRPr>
          </a:p>
        </p:txBody>
      </p:sp>
      <p:sp>
        <p:nvSpPr>
          <p:cNvPr id="12" name="文本框 11"/>
          <p:cNvSpPr txBox="1"/>
          <p:nvPr/>
        </p:nvSpPr>
        <p:spPr>
          <a:xfrm>
            <a:off x="3438668" y="222965"/>
            <a:ext cx="1764196" cy="460375"/>
          </a:xfrm>
          <a:prstGeom prst="rect">
            <a:avLst/>
          </a:prstGeom>
          <a:noFill/>
        </p:spPr>
        <p:txBody>
          <a:bodyPr wrap="square" rtlCol="0">
            <a:spAutoFit/>
          </a:bodyPr>
          <a:lstStyle/>
          <a:p>
            <a:r>
              <a:rPr lang="zh-CN" altLang="en-US" sz="2400" b="1" dirty="0">
                <a:solidFill>
                  <a:srgbClr val="0070C0"/>
                </a:solidFill>
                <a:latin typeface="微软雅黑" panose="020B0503020204020204" pitchFamily="34" charset="-122"/>
                <a:ea typeface="微软雅黑" panose="020B0503020204020204" pitchFamily="34" charset="-122"/>
              </a:rPr>
              <a:t>课</a:t>
            </a:r>
            <a:r>
              <a:rPr lang="en-US" altLang="zh-CN" sz="2400" b="1" dirty="0">
                <a:solidFill>
                  <a:srgbClr val="0070C0"/>
                </a:solidFill>
                <a:latin typeface="微软雅黑" panose="020B0503020204020204" pitchFamily="34" charset="-122"/>
                <a:ea typeface="微软雅黑" panose="020B0503020204020204" pitchFamily="34" charset="-122"/>
              </a:rPr>
              <a:t> </a:t>
            </a:r>
            <a:r>
              <a:rPr lang="zh-CN" altLang="en-US" sz="2400" b="1" dirty="0">
                <a:solidFill>
                  <a:srgbClr val="0070C0"/>
                </a:solidFill>
                <a:latin typeface="微软雅黑" panose="020B0503020204020204" pitchFamily="34" charset="-122"/>
                <a:ea typeface="微软雅黑" panose="020B0503020204020204" pitchFamily="34" charset="-122"/>
              </a:rPr>
              <a:t>后</a:t>
            </a:r>
            <a:r>
              <a:rPr lang="en-US" altLang="zh-CN" sz="2400" b="1" dirty="0">
                <a:solidFill>
                  <a:srgbClr val="0070C0"/>
                </a:solidFill>
                <a:latin typeface="微软雅黑" panose="020B0503020204020204" pitchFamily="34" charset="-122"/>
                <a:ea typeface="微软雅黑" panose="020B0503020204020204" pitchFamily="34" charset="-122"/>
              </a:rPr>
              <a:t> </a:t>
            </a:r>
            <a:r>
              <a:rPr lang="zh-CN" altLang="en-US" sz="2400" b="1" dirty="0">
                <a:solidFill>
                  <a:srgbClr val="0070C0"/>
                </a:solidFill>
                <a:latin typeface="微软雅黑" panose="020B0503020204020204" pitchFamily="34" charset="-122"/>
                <a:ea typeface="微软雅黑" panose="020B0503020204020204" pitchFamily="34" charset="-122"/>
              </a:rPr>
              <a:t>思</a:t>
            </a:r>
            <a:r>
              <a:rPr lang="en-US" altLang="zh-CN" sz="2400" b="1" dirty="0">
                <a:solidFill>
                  <a:srgbClr val="0070C0"/>
                </a:solidFill>
                <a:latin typeface="微软雅黑" panose="020B0503020204020204" pitchFamily="34" charset="-122"/>
                <a:ea typeface="微软雅黑" panose="020B0503020204020204" pitchFamily="34" charset="-122"/>
              </a:rPr>
              <a:t> </a:t>
            </a:r>
            <a:r>
              <a:rPr lang="zh-CN" altLang="en-US" sz="2400" b="1" dirty="0">
                <a:solidFill>
                  <a:srgbClr val="0070C0"/>
                </a:solidFill>
                <a:latin typeface="微软雅黑" panose="020B0503020204020204" pitchFamily="34" charset="-122"/>
                <a:ea typeface="微软雅黑" panose="020B0503020204020204" pitchFamily="34" charset="-122"/>
              </a:rPr>
              <a:t>考</a:t>
            </a:r>
            <a:endParaRPr lang="zh-CN" altLang="en-US" sz="2400" b="1" dirty="0">
              <a:solidFill>
                <a:srgbClr val="0070C0"/>
              </a:solidFill>
              <a:latin typeface="微软雅黑" panose="020B0503020204020204" pitchFamily="34" charset="-122"/>
              <a:ea typeface="微软雅黑" panose="020B0503020204020204" pitchFamily="34" charset="-122"/>
            </a:endParaRPr>
          </a:p>
        </p:txBody>
      </p:sp>
      <p:sp>
        <p:nvSpPr>
          <p:cNvPr id="13" name="等腰三角形 12"/>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ppt_w</p:attrName>
                                        </p:attrNameLst>
                                      </p:cBhvr>
                                      <p:tavLst>
                                        <p:tav tm="0">
                                          <p:val>
                                            <p:fltVal val="0"/>
                                          </p:val>
                                        </p:tav>
                                        <p:tav tm="100000">
                                          <p:val>
                                            <p:strVal val="#ppt_w"/>
                                          </p:val>
                                        </p:tav>
                                      </p:tavLst>
                                    </p:anim>
                                    <p:anim calcmode="lin" valueType="num">
                                      <p:cBhvr>
                                        <p:cTn id="8" dur="500" fill="hold"/>
                                        <p:tgtEl>
                                          <p:spTgt spid="21"/>
                                        </p:tgtEl>
                                        <p:attrNameLst>
                                          <p:attrName>ppt_h</p:attrName>
                                        </p:attrNameLst>
                                      </p:cBhvr>
                                      <p:tavLst>
                                        <p:tav tm="0">
                                          <p:val>
                                            <p:fltVal val="0"/>
                                          </p:val>
                                        </p:tav>
                                        <p:tav tm="100000">
                                          <p:val>
                                            <p:strVal val="#ppt_h"/>
                                          </p:val>
                                        </p:tav>
                                      </p:tavLst>
                                    </p:anim>
                                    <p:animEffect transition="in" filter="fade">
                                      <p:cBhvr>
                                        <p:cTn id="9" dur="500"/>
                                        <p:tgtEl>
                                          <p:spTgt spid="21"/>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2"/>
                                        </p:tgtEl>
                                        <p:attrNameLst>
                                          <p:attrName>style.visibility</p:attrName>
                                        </p:attrNameLst>
                                      </p:cBhvr>
                                      <p:to>
                                        <p:strVal val="visible"/>
                                      </p:to>
                                    </p:set>
                                    <p:anim calcmode="lin" valueType="num">
                                      <p:cBhvr>
                                        <p:cTn id="13" dur="500" fill="hold"/>
                                        <p:tgtEl>
                                          <p:spTgt spid="22"/>
                                        </p:tgtEl>
                                        <p:attrNameLst>
                                          <p:attrName>ppt_w</p:attrName>
                                        </p:attrNameLst>
                                      </p:cBhvr>
                                      <p:tavLst>
                                        <p:tav tm="0">
                                          <p:val>
                                            <p:fltVal val="0"/>
                                          </p:val>
                                        </p:tav>
                                        <p:tav tm="100000">
                                          <p:val>
                                            <p:strVal val="#ppt_w"/>
                                          </p:val>
                                        </p:tav>
                                      </p:tavLst>
                                    </p:anim>
                                    <p:anim calcmode="lin" valueType="num">
                                      <p:cBhvr>
                                        <p:cTn id="14" dur="500" fill="hold"/>
                                        <p:tgtEl>
                                          <p:spTgt spid="22"/>
                                        </p:tgtEl>
                                        <p:attrNameLst>
                                          <p:attrName>ppt_h</p:attrName>
                                        </p:attrNameLst>
                                      </p:cBhvr>
                                      <p:tavLst>
                                        <p:tav tm="0">
                                          <p:val>
                                            <p:fltVal val="0"/>
                                          </p:val>
                                        </p:tav>
                                        <p:tav tm="100000">
                                          <p:val>
                                            <p:strVal val="#ppt_h"/>
                                          </p:val>
                                        </p:tav>
                                      </p:tavLst>
                                    </p:anim>
                                    <p:animEffect transition="in" filter="fade">
                                      <p:cBhvr>
                                        <p:cTn id="15" dur="500"/>
                                        <p:tgtEl>
                                          <p:spTgt spid="22"/>
                                        </p:tgtEl>
                                      </p:cBhvr>
                                    </p:animEffect>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grpId="0" nodeType="clickEffect">
                                  <p:stCondLst>
                                    <p:cond delay="0"/>
                                  </p:stCondLst>
                                  <p:childTnLst>
                                    <p:set>
                                      <p:cBhvr>
                                        <p:cTn id="19" dur="1" fill="hold">
                                          <p:stCondLst>
                                            <p:cond delay="0"/>
                                          </p:stCondLst>
                                        </p:cTn>
                                        <p:tgtEl>
                                          <p:spTgt spid="59"/>
                                        </p:tgtEl>
                                        <p:attrNameLst>
                                          <p:attrName>style.visibility</p:attrName>
                                        </p:attrNameLst>
                                      </p:cBhvr>
                                      <p:to>
                                        <p:strVal val="visible"/>
                                      </p:to>
                                    </p:set>
                                    <p:animEffect transition="in" filter="fade">
                                      <p:cBhvr>
                                        <p:cTn id="20" dur="1000"/>
                                        <p:tgtEl>
                                          <p:spTgt spid="59"/>
                                        </p:tgtEl>
                                      </p:cBhvr>
                                    </p:animEffect>
                                    <p:anim calcmode="lin" valueType="num">
                                      <p:cBhvr>
                                        <p:cTn id="21" dur="1000" fill="hold"/>
                                        <p:tgtEl>
                                          <p:spTgt spid="59"/>
                                        </p:tgtEl>
                                        <p:attrNameLst>
                                          <p:attrName>ppt_x</p:attrName>
                                        </p:attrNameLst>
                                      </p:cBhvr>
                                      <p:tavLst>
                                        <p:tav tm="0">
                                          <p:val>
                                            <p:strVal val="#ppt_x"/>
                                          </p:val>
                                        </p:tav>
                                        <p:tav tm="100000">
                                          <p:val>
                                            <p:strVal val="#ppt_x"/>
                                          </p:val>
                                        </p:tav>
                                      </p:tavLst>
                                    </p:anim>
                                    <p:anim calcmode="lin" valueType="num">
                                      <p:cBhvr>
                                        <p:cTn id="22"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nodeType="clickEffect">
                                  <p:stCondLst>
                                    <p:cond delay="0"/>
                                  </p:stCondLst>
                                  <p:childTnLst>
                                    <p:set>
                                      <p:cBhvr>
                                        <p:cTn id="26" dur="1" fill="hold">
                                          <p:stCondLst>
                                            <p:cond delay="0"/>
                                          </p:stCondLst>
                                        </p:cTn>
                                        <p:tgtEl>
                                          <p:spTgt spid="60">
                                            <p:txEl>
                                              <p:pRg st="0" end="0"/>
                                            </p:txEl>
                                          </p:spTgt>
                                        </p:tgtEl>
                                        <p:attrNameLst>
                                          <p:attrName>style.visibility</p:attrName>
                                        </p:attrNameLst>
                                      </p:cBhvr>
                                      <p:to>
                                        <p:strVal val="visible"/>
                                      </p:to>
                                    </p:set>
                                    <p:animEffect transition="in" filter="fade">
                                      <p:cBhvr>
                                        <p:cTn id="27" dur="1000"/>
                                        <p:tgtEl>
                                          <p:spTgt spid="60">
                                            <p:txEl>
                                              <p:pRg st="0" end="0"/>
                                            </p:txEl>
                                          </p:spTgt>
                                        </p:tgtEl>
                                      </p:cBhvr>
                                    </p:animEffect>
                                    <p:anim calcmode="lin" valueType="num">
                                      <p:cBhvr>
                                        <p:cTn id="28" dur="1000" fill="hold"/>
                                        <p:tgtEl>
                                          <p:spTgt spid="60">
                                            <p:txEl>
                                              <p:pRg st="0" end="0"/>
                                            </p:txEl>
                                          </p:spTgt>
                                        </p:tgtEl>
                                        <p:attrNameLst>
                                          <p:attrName>ppt_x</p:attrName>
                                        </p:attrNameLst>
                                      </p:cBhvr>
                                      <p:tavLst>
                                        <p:tav tm="0">
                                          <p:val>
                                            <p:strVal val="#ppt_x"/>
                                          </p:val>
                                        </p:tav>
                                        <p:tav tm="100000">
                                          <p:val>
                                            <p:strVal val="#ppt_x"/>
                                          </p:val>
                                        </p:tav>
                                      </p:tavLst>
                                    </p:anim>
                                    <p:anim calcmode="lin" valueType="num">
                                      <p:cBhvr>
                                        <p:cTn id="29" dur="1000" fill="hold"/>
                                        <p:tgtEl>
                                          <p:spTgt spid="60">
                                            <p:txEl>
                                              <p:pRg st="0" end="0"/>
                                            </p:txEl>
                                          </p:spTgt>
                                        </p:tgtEl>
                                        <p:attrNameLst>
                                          <p:attrName>ppt_y</p:attrName>
                                        </p:attrNameLst>
                                      </p:cBhvr>
                                      <p:tavLst>
                                        <p:tav tm="0">
                                          <p:val>
                                            <p:strVal val="#ppt_y+.1"/>
                                          </p:val>
                                        </p:tav>
                                        <p:tav tm="100000">
                                          <p:val>
                                            <p:strVal val="#ppt_y"/>
                                          </p:val>
                                        </p:tav>
                                      </p:tavLst>
                                    </p:anim>
                                  </p:childTnLst>
                                </p:cTn>
                              </p:par>
                            </p:childTnLst>
                          </p:cTn>
                        </p:par>
                        <p:par>
                          <p:cTn id="30" fill="hold">
                            <p:stCondLst>
                              <p:cond delay="1000"/>
                            </p:stCondLst>
                            <p:childTnLst>
                              <p:par>
                                <p:cTn id="31" presetID="53" presetClass="entr" presetSubtype="16" fill="hold" grpId="0" nodeType="afterEffect">
                                  <p:stCondLst>
                                    <p:cond delay="0"/>
                                  </p:stCondLst>
                                  <p:childTnLst>
                                    <p:set>
                                      <p:cBhvr>
                                        <p:cTn id="32" dur="1" fill="hold">
                                          <p:stCondLst>
                                            <p:cond delay="0"/>
                                          </p:stCondLst>
                                        </p:cTn>
                                        <p:tgtEl>
                                          <p:spTgt spid="10"/>
                                        </p:tgtEl>
                                        <p:attrNameLst>
                                          <p:attrName>style.visibility</p:attrName>
                                        </p:attrNameLst>
                                      </p:cBhvr>
                                      <p:to>
                                        <p:strVal val="visible"/>
                                      </p:to>
                                    </p:set>
                                    <p:anim calcmode="lin" valueType="num">
                                      <p:cBhvr>
                                        <p:cTn id="33" dur="500" fill="hold"/>
                                        <p:tgtEl>
                                          <p:spTgt spid="10"/>
                                        </p:tgtEl>
                                        <p:attrNameLst>
                                          <p:attrName>ppt_w</p:attrName>
                                        </p:attrNameLst>
                                      </p:cBhvr>
                                      <p:tavLst>
                                        <p:tav tm="0">
                                          <p:val>
                                            <p:fltVal val="0"/>
                                          </p:val>
                                        </p:tav>
                                        <p:tav tm="100000">
                                          <p:val>
                                            <p:strVal val="#ppt_w"/>
                                          </p:val>
                                        </p:tav>
                                      </p:tavLst>
                                    </p:anim>
                                    <p:anim calcmode="lin" valueType="num">
                                      <p:cBhvr>
                                        <p:cTn id="34" dur="500" fill="hold"/>
                                        <p:tgtEl>
                                          <p:spTgt spid="10"/>
                                        </p:tgtEl>
                                        <p:attrNameLst>
                                          <p:attrName>ppt_h</p:attrName>
                                        </p:attrNameLst>
                                      </p:cBhvr>
                                      <p:tavLst>
                                        <p:tav tm="0">
                                          <p:val>
                                            <p:fltVal val="0"/>
                                          </p:val>
                                        </p:tav>
                                        <p:tav tm="100000">
                                          <p:val>
                                            <p:strVal val="#ppt_h"/>
                                          </p:val>
                                        </p:tav>
                                      </p:tavLst>
                                    </p:anim>
                                    <p:animEffect transition="in" filter="fade">
                                      <p:cBhvr>
                                        <p:cTn id="35" dur="500"/>
                                        <p:tgtEl>
                                          <p:spTgt spid="10"/>
                                        </p:tgtEl>
                                      </p:cBhvr>
                                    </p:animEffect>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grpId="0" nodeType="click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fade">
                                      <p:cBhvr>
                                        <p:cTn id="40" dur="1000"/>
                                        <p:tgtEl>
                                          <p:spTgt spid="11"/>
                                        </p:tgtEl>
                                      </p:cBhvr>
                                    </p:animEffect>
                                    <p:anim calcmode="lin" valueType="num">
                                      <p:cBhvr>
                                        <p:cTn id="41" dur="1000" fill="hold"/>
                                        <p:tgtEl>
                                          <p:spTgt spid="11"/>
                                        </p:tgtEl>
                                        <p:attrNameLst>
                                          <p:attrName>ppt_x</p:attrName>
                                        </p:attrNameLst>
                                      </p:cBhvr>
                                      <p:tavLst>
                                        <p:tav tm="0">
                                          <p:val>
                                            <p:strVal val="#ppt_x"/>
                                          </p:val>
                                        </p:tav>
                                        <p:tav tm="100000">
                                          <p:val>
                                            <p:strVal val="#ppt_x"/>
                                          </p:val>
                                        </p:tav>
                                      </p:tavLst>
                                    </p:anim>
                                    <p:anim calcmode="lin" valueType="num">
                                      <p:cBhvr>
                                        <p:cTn id="42"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59" grpId="0"/>
      <p:bldP spid="10" grpId="0" bldLvl="0" animBg="1"/>
      <p:bldP spid="11"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468630" y="988060"/>
            <a:ext cx="8373745" cy="4061460"/>
          </a:xfrm>
          <a:prstGeom prst="rect">
            <a:avLst/>
          </a:prstGeom>
          <a:noFill/>
        </p:spPr>
        <p:txBody>
          <a:bodyPr wrap="square">
            <a:spAutoFit/>
          </a:bodyPr>
          <a:lstStyle/>
          <a:p>
            <a:pPr algn="ctr"/>
            <a:r>
              <a:rPr sz="1800" b="1" dirty="0"/>
              <a:t>实训一</a:t>
            </a:r>
            <a:r>
              <a:rPr lang="en-US" sz="1800" b="1" dirty="0"/>
              <a:t>    </a:t>
            </a:r>
            <a:r>
              <a:rPr sz="1800" b="1" dirty="0"/>
              <a:t>摘桃子</a:t>
            </a:r>
            <a:endParaRPr sz="1800" b="1" dirty="0"/>
          </a:p>
          <a:p>
            <a:endParaRPr sz="1600" dirty="0"/>
          </a:p>
          <a:p>
            <a:r>
              <a:rPr sz="1600" b="1" dirty="0"/>
              <a:t>实训目的：</a:t>
            </a:r>
            <a:r>
              <a:rPr sz="1600" dirty="0"/>
              <a:t>了解自己的决策风格，理解职业决策对个人职业发展的重要性。</a:t>
            </a:r>
            <a:endParaRPr sz="1600" dirty="0"/>
          </a:p>
          <a:p>
            <a:r>
              <a:rPr sz="1600" b="1" dirty="0"/>
              <a:t>实训步骤：</a:t>
            </a:r>
            <a:endParaRPr sz="1600" dirty="0"/>
          </a:p>
          <a:p>
            <a:r>
              <a:rPr sz="1600" dirty="0"/>
              <a:t>步骤 1 </a:t>
            </a:r>
            <a:r>
              <a:rPr lang="en-US" sz="1600" dirty="0"/>
              <a:t>    </a:t>
            </a:r>
            <a:r>
              <a:rPr sz="1600" dirty="0"/>
              <a:t>测试你的决策风格。路边有一片桃园，假如你可以进去摘桃子，但只许前进不许后退，且只能摘一次，为了能摘到最大的桃子，你会怎么办？</a:t>
            </a:r>
            <a:endParaRPr sz="1600" dirty="0"/>
          </a:p>
          <a:p>
            <a:r>
              <a:rPr sz="1600" dirty="0"/>
              <a:t>A. 害怕后面越来越小，干脆迅速摘一个就走。</a:t>
            </a:r>
            <a:endParaRPr sz="1600" dirty="0"/>
          </a:p>
          <a:p>
            <a:r>
              <a:rPr sz="1600" dirty="0"/>
              <a:t>B. 凭直觉，我感觉这个大，就摘这个了。</a:t>
            </a:r>
            <a:endParaRPr sz="1600" dirty="0"/>
          </a:p>
          <a:p>
            <a:r>
              <a:rPr sz="1600" dirty="0"/>
              <a:t>C. 桃子太多，没办法确定，走到最后再说吧。</a:t>
            </a:r>
            <a:endParaRPr sz="1600" dirty="0"/>
          </a:p>
          <a:p>
            <a:r>
              <a:rPr sz="1600" dirty="0"/>
              <a:t>D. 看旁边的人摘哪个，我就挑个差不多大的。</a:t>
            </a:r>
            <a:endParaRPr sz="1600" dirty="0"/>
          </a:p>
          <a:p>
            <a:r>
              <a:rPr sz="1600" dirty="0"/>
              <a:t>E. 对视野内的桃子进行比较，形成一个大概的标准，选一个最大的桃子。</a:t>
            </a:r>
            <a:endParaRPr sz="1600" dirty="0"/>
          </a:p>
          <a:p>
            <a:r>
              <a:rPr sz="1600" dirty="0"/>
              <a:t>F. 懒得想，随便吧，大不了不摘。</a:t>
            </a:r>
            <a:endParaRPr sz="1600" dirty="0"/>
          </a:p>
          <a:p>
            <a:r>
              <a:rPr sz="1600" dirty="0"/>
              <a:t>G. 到目前为止，应该这个是最大的，但万一后面还有更好的呢？</a:t>
            </a:r>
            <a:endParaRPr sz="1600" dirty="0"/>
          </a:p>
          <a:p>
            <a:r>
              <a:rPr sz="1600" dirty="0"/>
              <a:t>H. 我怎么知道哪个是最大的？这简直是不能完成的任务。</a:t>
            </a:r>
            <a:endParaRPr sz="1600" dirty="0"/>
          </a:p>
          <a:p>
            <a:r>
              <a:rPr sz="1600" dirty="0"/>
              <a:t>你选择：</a:t>
            </a:r>
            <a:r>
              <a:rPr lang="en-US" sz="1600" dirty="0"/>
              <a:t>___________________________</a:t>
            </a:r>
            <a:r>
              <a:rPr sz="1600" dirty="0"/>
              <a:t> 。</a:t>
            </a:r>
            <a:endParaRPr sz="1600" dirty="0"/>
          </a:p>
          <a:p>
            <a:endParaRPr sz="1600" dirty="0"/>
          </a:p>
        </p:txBody>
      </p:sp>
      <p:sp>
        <p:nvSpPr>
          <p:cNvPr id="12" name="文本框 11"/>
          <p:cNvSpPr txBox="1"/>
          <p:nvPr/>
        </p:nvSpPr>
        <p:spPr>
          <a:xfrm>
            <a:off x="3438668" y="222965"/>
            <a:ext cx="1764196" cy="460375"/>
          </a:xfrm>
          <a:prstGeom prst="rect">
            <a:avLst/>
          </a:prstGeom>
          <a:noFill/>
        </p:spPr>
        <p:txBody>
          <a:bodyPr wrap="square" rtlCol="0">
            <a:spAutoFit/>
          </a:bodyPr>
          <a:lstStyle/>
          <a:p>
            <a:r>
              <a:rPr lang="zh-CN" sz="2400" b="1" dirty="0">
                <a:solidFill>
                  <a:srgbClr val="0070C0"/>
                </a:solidFill>
                <a:latin typeface="微软雅黑" panose="020B0503020204020204" pitchFamily="34" charset="-122"/>
                <a:ea typeface="微软雅黑" panose="020B0503020204020204" pitchFamily="34" charset="-122"/>
              </a:rPr>
              <a:t>实</a:t>
            </a:r>
            <a:r>
              <a:rPr lang="en-US" altLang="zh-CN" sz="2400" b="1" dirty="0">
                <a:solidFill>
                  <a:srgbClr val="0070C0"/>
                </a:solidFill>
                <a:latin typeface="微软雅黑" panose="020B0503020204020204" pitchFamily="34" charset="-122"/>
                <a:ea typeface="微软雅黑" panose="020B0503020204020204" pitchFamily="34" charset="-122"/>
              </a:rPr>
              <a:t> </a:t>
            </a:r>
            <a:r>
              <a:rPr lang="zh-CN" sz="2400" b="1" dirty="0">
                <a:solidFill>
                  <a:srgbClr val="0070C0"/>
                </a:solidFill>
                <a:latin typeface="微软雅黑" panose="020B0503020204020204" pitchFamily="34" charset="-122"/>
                <a:ea typeface="微软雅黑" panose="020B0503020204020204" pitchFamily="34" charset="-122"/>
              </a:rPr>
              <a:t>训</a:t>
            </a:r>
            <a:r>
              <a:rPr lang="en-US" altLang="zh-CN" sz="2400" b="1" dirty="0">
                <a:solidFill>
                  <a:srgbClr val="0070C0"/>
                </a:solidFill>
                <a:latin typeface="微软雅黑" panose="020B0503020204020204" pitchFamily="34" charset="-122"/>
                <a:ea typeface="微软雅黑" panose="020B0503020204020204" pitchFamily="34" charset="-122"/>
              </a:rPr>
              <a:t> </a:t>
            </a:r>
            <a:r>
              <a:rPr lang="zh-CN" sz="2400" b="1" dirty="0">
                <a:solidFill>
                  <a:srgbClr val="0070C0"/>
                </a:solidFill>
                <a:latin typeface="微软雅黑" panose="020B0503020204020204" pitchFamily="34" charset="-122"/>
                <a:ea typeface="微软雅黑" panose="020B0503020204020204" pitchFamily="34" charset="-122"/>
              </a:rPr>
              <a:t>指</a:t>
            </a:r>
            <a:r>
              <a:rPr lang="en-US" altLang="zh-CN" sz="2400" b="1" dirty="0">
                <a:solidFill>
                  <a:srgbClr val="0070C0"/>
                </a:solidFill>
                <a:latin typeface="微软雅黑" panose="020B0503020204020204" pitchFamily="34" charset="-122"/>
                <a:ea typeface="微软雅黑" panose="020B0503020204020204" pitchFamily="34" charset="-122"/>
              </a:rPr>
              <a:t> </a:t>
            </a:r>
            <a:r>
              <a:rPr lang="zh-CN" sz="2400" b="1" dirty="0">
                <a:solidFill>
                  <a:srgbClr val="0070C0"/>
                </a:solidFill>
                <a:latin typeface="微软雅黑" panose="020B0503020204020204" pitchFamily="34" charset="-122"/>
                <a:ea typeface="微软雅黑" panose="020B0503020204020204" pitchFamily="34" charset="-122"/>
              </a:rPr>
              <a:t>导</a:t>
            </a:r>
            <a:endParaRPr lang="zh-CN" sz="2400" b="1" dirty="0">
              <a:solidFill>
                <a:srgbClr val="0070C0"/>
              </a:solidFill>
              <a:latin typeface="微软雅黑" panose="020B0503020204020204" pitchFamily="34" charset="-122"/>
              <a:ea typeface="微软雅黑" panose="020B0503020204020204" pitchFamily="34" charset="-122"/>
            </a:endParaRPr>
          </a:p>
        </p:txBody>
      </p:sp>
      <p:sp>
        <p:nvSpPr>
          <p:cNvPr id="13" name="等腰三角形 12"/>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468630" y="772160"/>
            <a:ext cx="8373745" cy="1845310"/>
          </a:xfrm>
          <a:prstGeom prst="rect">
            <a:avLst/>
          </a:prstGeom>
          <a:noFill/>
        </p:spPr>
        <p:txBody>
          <a:bodyPr wrap="square">
            <a:spAutoFit/>
          </a:bodyPr>
          <a:lstStyle/>
          <a:p>
            <a:pPr algn="ctr"/>
            <a:r>
              <a:rPr sz="1800" b="1" dirty="0"/>
              <a:t>实训一</a:t>
            </a:r>
            <a:r>
              <a:rPr lang="en-US" sz="1800" b="1" dirty="0"/>
              <a:t>    </a:t>
            </a:r>
            <a:r>
              <a:rPr sz="1800" b="1" dirty="0"/>
              <a:t>摘桃子</a:t>
            </a:r>
            <a:endParaRPr sz="1800" b="1" dirty="0"/>
          </a:p>
          <a:p>
            <a:endParaRPr sz="1600" dirty="0"/>
          </a:p>
          <a:p>
            <a:r>
              <a:rPr sz="1600" dirty="0"/>
              <a:t>步骤 2 </a:t>
            </a:r>
            <a:r>
              <a:rPr lang="en-US" sz="1600" dirty="0"/>
              <a:t>   </a:t>
            </a:r>
            <a:r>
              <a:rPr sz="1600" dirty="0"/>
              <a:t>探究与思考。</a:t>
            </a:r>
            <a:endParaRPr sz="1600" dirty="0"/>
          </a:p>
          <a:p>
            <a:r>
              <a:rPr sz="1600" dirty="0"/>
              <a:t>（1）分组讨论。请归纳出不同选项折射出的决策风格的特点，并填在表 4-4 的“风格特点”栏目中。</a:t>
            </a:r>
            <a:endParaRPr sz="1600" dirty="0"/>
          </a:p>
          <a:p>
            <a:r>
              <a:rPr sz="1600" dirty="0"/>
              <a:t>（2）请根据决策风格八分法，分析每个选项代表的是哪种决策类型。</a:t>
            </a:r>
            <a:endParaRPr sz="1600" dirty="0"/>
          </a:p>
          <a:p>
            <a:endParaRPr sz="1600" dirty="0"/>
          </a:p>
        </p:txBody>
      </p:sp>
      <p:sp>
        <p:nvSpPr>
          <p:cNvPr id="12" name="文本框 11"/>
          <p:cNvSpPr txBox="1"/>
          <p:nvPr/>
        </p:nvSpPr>
        <p:spPr>
          <a:xfrm>
            <a:off x="3438668" y="222965"/>
            <a:ext cx="1764196" cy="460375"/>
          </a:xfrm>
          <a:prstGeom prst="rect">
            <a:avLst/>
          </a:prstGeom>
          <a:noFill/>
        </p:spPr>
        <p:txBody>
          <a:bodyPr wrap="square" rtlCol="0">
            <a:spAutoFit/>
          </a:bodyPr>
          <a:lstStyle/>
          <a:p>
            <a:r>
              <a:rPr lang="zh-CN" sz="2400" b="1" dirty="0">
                <a:solidFill>
                  <a:srgbClr val="0070C0"/>
                </a:solidFill>
                <a:latin typeface="微软雅黑" panose="020B0503020204020204" pitchFamily="34" charset="-122"/>
                <a:ea typeface="微软雅黑" panose="020B0503020204020204" pitchFamily="34" charset="-122"/>
              </a:rPr>
              <a:t>实</a:t>
            </a:r>
            <a:r>
              <a:rPr lang="en-US" altLang="zh-CN" sz="2400" b="1" dirty="0">
                <a:solidFill>
                  <a:srgbClr val="0070C0"/>
                </a:solidFill>
                <a:latin typeface="微软雅黑" panose="020B0503020204020204" pitchFamily="34" charset="-122"/>
                <a:ea typeface="微软雅黑" panose="020B0503020204020204" pitchFamily="34" charset="-122"/>
              </a:rPr>
              <a:t> </a:t>
            </a:r>
            <a:r>
              <a:rPr lang="zh-CN" sz="2400" b="1" dirty="0">
                <a:solidFill>
                  <a:srgbClr val="0070C0"/>
                </a:solidFill>
                <a:latin typeface="微软雅黑" panose="020B0503020204020204" pitchFamily="34" charset="-122"/>
                <a:ea typeface="微软雅黑" panose="020B0503020204020204" pitchFamily="34" charset="-122"/>
              </a:rPr>
              <a:t>训</a:t>
            </a:r>
            <a:r>
              <a:rPr lang="en-US" altLang="zh-CN" sz="2400" b="1" dirty="0">
                <a:solidFill>
                  <a:srgbClr val="0070C0"/>
                </a:solidFill>
                <a:latin typeface="微软雅黑" panose="020B0503020204020204" pitchFamily="34" charset="-122"/>
                <a:ea typeface="微软雅黑" panose="020B0503020204020204" pitchFamily="34" charset="-122"/>
              </a:rPr>
              <a:t> </a:t>
            </a:r>
            <a:r>
              <a:rPr lang="zh-CN" sz="2400" b="1" dirty="0">
                <a:solidFill>
                  <a:srgbClr val="0070C0"/>
                </a:solidFill>
                <a:latin typeface="微软雅黑" panose="020B0503020204020204" pitchFamily="34" charset="-122"/>
                <a:ea typeface="微软雅黑" panose="020B0503020204020204" pitchFamily="34" charset="-122"/>
              </a:rPr>
              <a:t>指</a:t>
            </a:r>
            <a:r>
              <a:rPr lang="en-US" altLang="zh-CN" sz="2400" b="1" dirty="0">
                <a:solidFill>
                  <a:srgbClr val="0070C0"/>
                </a:solidFill>
                <a:latin typeface="微软雅黑" panose="020B0503020204020204" pitchFamily="34" charset="-122"/>
                <a:ea typeface="微软雅黑" panose="020B0503020204020204" pitchFamily="34" charset="-122"/>
              </a:rPr>
              <a:t> </a:t>
            </a:r>
            <a:r>
              <a:rPr lang="zh-CN" sz="2400" b="1" dirty="0">
                <a:solidFill>
                  <a:srgbClr val="0070C0"/>
                </a:solidFill>
                <a:latin typeface="微软雅黑" panose="020B0503020204020204" pitchFamily="34" charset="-122"/>
                <a:ea typeface="微软雅黑" panose="020B0503020204020204" pitchFamily="34" charset="-122"/>
              </a:rPr>
              <a:t>导</a:t>
            </a:r>
            <a:endParaRPr lang="zh-CN" sz="2400" b="1" dirty="0">
              <a:solidFill>
                <a:srgbClr val="0070C0"/>
              </a:solidFill>
              <a:latin typeface="微软雅黑" panose="020B0503020204020204" pitchFamily="34" charset="-122"/>
              <a:ea typeface="微软雅黑" panose="020B0503020204020204" pitchFamily="34" charset="-122"/>
            </a:endParaRPr>
          </a:p>
        </p:txBody>
      </p:sp>
      <p:sp>
        <p:nvSpPr>
          <p:cNvPr id="13" name="等腰三角形 12"/>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pic>
        <p:nvPicPr>
          <p:cNvPr id="2" name="图片 1"/>
          <p:cNvPicPr>
            <a:picLocks noChangeAspect="1"/>
          </p:cNvPicPr>
          <p:nvPr/>
        </p:nvPicPr>
        <p:blipFill>
          <a:blip r:embed="rId1"/>
          <a:stretch>
            <a:fillRect/>
          </a:stretch>
        </p:blipFill>
        <p:spPr>
          <a:xfrm>
            <a:off x="1908810" y="2420620"/>
            <a:ext cx="5743575" cy="272415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468630" y="772160"/>
            <a:ext cx="8373745" cy="3322955"/>
          </a:xfrm>
          <a:prstGeom prst="rect">
            <a:avLst/>
          </a:prstGeom>
          <a:noFill/>
        </p:spPr>
        <p:txBody>
          <a:bodyPr wrap="square">
            <a:spAutoFit/>
          </a:bodyPr>
          <a:lstStyle/>
          <a:p>
            <a:pPr algn="ctr"/>
            <a:r>
              <a:rPr sz="1800" b="1" dirty="0"/>
              <a:t>实训一</a:t>
            </a:r>
            <a:r>
              <a:rPr lang="en-US" sz="1800" b="1" dirty="0"/>
              <a:t>    </a:t>
            </a:r>
            <a:r>
              <a:rPr sz="1800" b="1" dirty="0"/>
              <a:t>摘桃子</a:t>
            </a:r>
            <a:endParaRPr sz="1800" b="1" dirty="0"/>
          </a:p>
          <a:p>
            <a:endParaRPr sz="1600" dirty="0"/>
          </a:p>
          <a:p>
            <a:r>
              <a:rPr sz="1600" dirty="0"/>
              <a:t>步骤 3</a:t>
            </a:r>
            <a:r>
              <a:rPr lang="en-US" sz="1600" dirty="0"/>
              <a:t>   </a:t>
            </a:r>
            <a:r>
              <a:rPr sz="1600" dirty="0"/>
              <a:t> 综合分析。</a:t>
            </a:r>
            <a:endParaRPr sz="1600" dirty="0"/>
          </a:p>
          <a:p>
            <a:r>
              <a:rPr sz="1600" dirty="0"/>
              <a:t>（1）分析不同决策风格之间的差异性。</a:t>
            </a:r>
            <a:endParaRPr sz="1600" dirty="0"/>
          </a:p>
          <a:p>
            <a:pPr algn="l"/>
            <a:r>
              <a:rPr lang="en-US" altLang="zh-CN" sz="1600" dirty="0">
                <a:sym typeface="+mn-ea"/>
              </a:rPr>
              <a:t>______________________________________________________________________</a:t>
            </a:r>
            <a:endParaRPr lang="zh-CN" sz="1600" dirty="0">
              <a:solidFill>
                <a:schemeClr val="tx1"/>
              </a:solidFill>
            </a:endParaRPr>
          </a:p>
          <a:p>
            <a:pPr algn="l"/>
            <a:r>
              <a:rPr lang="en-US" altLang="zh-CN" sz="1600" dirty="0">
                <a:sym typeface="+mn-ea"/>
              </a:rPr>
              <a:t>______________________________________________________________________</a:t>
            </a:r>
            <a:endParaRPr lang="en-US" altLang="zh-CN" sz="1600" dirty="0">
              <a:solidFill>
                <a:schemeClr val="tx1"/>
              </a:solidFill>
            </a:endParaRPr>
          </a:p>
          <a:p>
            <a:r>
              <a:rPr sz="1600" dirty="0"/>
              <a:t>（2）测试结果与现实中你的决策风格一致吗？如果不一致，请找出原因。</a:t>
            </a:r>
            <a:endParaRPr sz="1600" dirty="0"/>
          </a:p>
          <a:p>
            <a:pPr algn="l"/>
            <a:r>
              <a:rPr lang="en-US" altLang="zh-CN" sz="1600" dirty="0">
                <a:sym typeface="+mn-ea"/>
              </a:rPr>
              <a:t>______________________________________________________________________</a:t>
            </a:r>
            <a:endParaRPr lang="zh-CN" sz="1600" dirty="0">
              <a:solidFill>
                <a:schemeClr val="tx1"/>
              </a:solidFill>
            </a:endParaRPr>
          </a:p>
          <a:p>
            <a:pPr algn="l"/>
            <a:r>
              <a:rPr lang="en-US" altLang="zh-CN" sz="1600" dirty="0">
                <a:sym typeface="+mn-ea"/>
              </a:rPr>
              <a:t>______________________________________________________________________</a:t>
            </a:r>
            <a:endParaRPr lang="en-US" altLang="zh-CN" sz="1600" dirty="0">
              <a:solidFill>
                <a:schemeClr val="tx1"/>
              </a:solidFill>
            </a:endParaRPr>
          </a:p>
          <a:p>
            <a:r>
              <a:rPr sz="1600" dirty="0"/>
              <a:t>（3）同学之间相互交换意见，并说说自己决策风格的优缺点。</a:t>
            </a:r>
            <a:endParaRPr sz="1600" dirty="0"/>
          </a:p>
          <a:p>
            <a:pPr algn="l"/>
            <a:r>
              <a:rPr lang="en-US" altLang="zh-CN" sz="1600" dirty="0">
                <a:sym typeface="+mn-ea"/>
              </a:rPr>
              <a:t>______________________________________________________________________</a:t>
            </a:r>
            <a:endParaRPr lang="zh-CN" sz="1600" dirty="0">
              <a:solidFill>
                <a:schemeClr val="tx1"/>
              </a:solidFill>
            </a:endParaRPr>
          </a:p>
          <a:p>
            <a:pPr algn="l"/>
            <a:r>
              <a:rPr lang="en-US" altLang="zh-CN" sz="1600" dirty="0">
                <a:sym typeface="+mn-ea"/>
              </a:rPr>
              <a:t>______________________________________________________________________</a:t>
            </a:r>
            <a:endParaRPr lang="en-US" altLang="zh-CN" sz="1600" dirty="0">
              <a:solidFill>
                <a:schemeClr val="tx1"/>
              </a:solidFill>
            </a:endParaRPr>
          </a:p>
          <a:p>
            <a:endParaRPr sz="1600" dirty="0"/>
          </a:p>
        </p:txBody>
      </p:sp>
      <p:sp>
        <p:nvSpPr>
          <p:cNvPr id="12" name="文本框 11"/>
          <p:cNvSpPr txBox="1"/>
          <p:nvPr/>
        </p:nvSpPr>
        <p:spPr>
          <a:xfrm>
            <a:off x="3438668" y="222965"/>
            <a:ext cx="1764196" cy="460375"/>
          </a:xfrm>
          <a:prstGeom prst="rect">
            <a:avLst/>
          </a:prstGeom>
          <a:noFill/>
        </p:spPr>
        <p:txBody>
          <a:bodyPr wrap="square" rtlCol="0">
            <a:spAutoFit/>
          </a:bodyPr>
          <a:lstStyle/>
          <a:p>
            <a:r>
              <a:rPr lang="zh-CN" sz="2400" b="1" dirty="0">
                <a:solidFill>
                  <a:srgbClr val="0070C0"/>
                </a:solidFill>
                <a:latin typeface="微软雅黑" panose="020B0503020204020204" pitchFamily="34" charset="-122"/>
                <a:ea typeface="微软雅黑" panose="020B0503020204020204" pitchFamily="34" charset="-122"/>
              </a:rPr>
              <a:t>实</a:t>
            </a:r>
            <a:r>
              <a:rPr lang="en-US" altLang="zh-CN" sz="2400" b="1" dirty="0">
                <a:solidFill>
                  <a:srgbClr val="0070C0"/>
                </a:solidFill>
                <a:latin typeface="微软雅黑" panose="020B0503020204020204" pitchFamily="34" charset="-122"/>
                <a:ea typeface="微软雅黑" panose="020B0503020204020204" pitchFamily="34" charset="-122"/>
              </a:rPr>
              <a:t> </a:t>
            </a:r>
            <a:r>
              <a:rPr lang="zh-CN" sz="2400" b="1" dirty="0">
                <a:solidFill>
                  <a:srgbClr val="0070C0"/>
                </a:solidFill>
                <a:latin typeface="微软雅黑" panose="020B0503020204020204" pitchFamily="34" charset="-122"/>
                <a:ea typeface="微软雅黑" panose="020B0503020204020204" pitchFamily="34" charset="-122"/>
              </a:rPr>
              <a:t>训</a:t>
            </a:r>
            <a:r>
              <a:rPr lang="en-US" altLang="zh-CN" sz="2400" b="1" dirty="0">
                <a:solidFill>
                  <a:srgbClr val="0070C0"/>
                </a:solidFill>
                <a:latin typeface="微软雅黑" panose="020B0503020204020204" pitchFamily="34" charset="-122"/>
                <a:ea typeface="微软雅黑" panose="020B0503020204020204" pitchFamily="34" charset="-122"/>
              </a:rPr>
              <a:t> </a:t>
            </a:r>
            <a:r>
              <a:rPr lang="zh-CN" sz="2400" b="1" dirty="0">
                <a:solidFill>
                  <a:srgbClr val="0070C0"/>
                </a:solidFill>
                <a:latin typeface="微软雅黑" panose="020B0503020204020204" pitchFamily="34" charset="-122"/>
                <a:ea typeface="微软雅黑" panose="020B0503020204020204" pitchFamily="34" charset="-122"/>
              </a:rPr>
              <a:t>指</a:t>
            </a:r>
            <a:r>
              <a:rPr lang="en-US" altLang="zh-CN" sz="2400" b="1" dirty="0">
                <a:solidFill>
                  <a:srgbClr val="0070C0"/>
                </a:solidFill>
                <a:latin typeface="微软雅黑" panose="020B0503020204020204" pitchFamily="34" charset="-122"/>
                <a:ea typeface="微软雅黑" panose="020B0503020204020204" pitchFamily="34" charset="-122"/>
              </a:rPr>
              <a:t> </a:t>
            </a:r>
            <a:r>
              <a:rPr lang="zh-CN" sz="2400" b="1" dirty="0">
                <a:solidFill>
                  <a:srgbClr val="0070C0"/>
                </a:solidFill>
                <a:latin typeface="微软雅黑" panose="020B0503020204020204" pitchFamily="34" charset="-122"/>
                <a:ea typeface="微软雅黑" panose="020B0503020204020204" pitchFamily="34" charset="-122"/>
              </a:rPr>
              <a:t>导</a:t>
            </a:r>
            <a:endParaRPr lang="zh-CN" sz="2400" b="1" dirty="0">
              <a:solidFill>
                <a:srgbClr val="0070C0"/>
              </a:solidFill>
              <a:latin typeface="微软雅黑" panose="020B0503020204020204" pitchFamily="34" charset="-122"/>
              <a:ea typeface="微软雅黑" panose="020B0503020204020204" pitchFamily="34" charset="-122"/>
            </a:endParaRPr>
          </a:p>
        </p:txBody>
      </p:sp>
      <p:sp>
        <p:nvSpPr>
          <p:cNvPr id="13" name="等腰三角形 12"/>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 name="图片 5"/>
          <p:cNvPicPr>
            <a:picLocks noChangeAspect="1"/>
          </p:cNvPicPr>
          <p:nvPr/>
        </p:nvPicPr>
        <p:blipFill>
          <a:blip r:embed="rId1"/>
          <a:stretch>
            <a:fillRect/>
          </a:stretch>
        </p:blipFill>
        <p:spPr>
          <a:xfrm>
            <a:off x="3446" y="1"/>
            <a:ext cx="9138701" cy="5145088"/>
          </a:xfrm>
          <a:prstGeom prst="rect">
            <a:avLst/>
          </a:prstGeom>
        </p:spPr>
      </p:pic>
      <p:sp>
        <p:nvSpPr>
          <p:cNvPr id="26" name="矩形 25"/>
          <p:cNvSpPr/>
          <p:nvPr/>
        </p:nvSpPr>
        <p:spPr>
          <a:xfrm>
            <a:off x="2700586" y="2049196"/>
            <a:ext cx="2447995" cy="523348"/>
          </a:xfrm>
          <a:prstGeom prst="rect">
            <a:avLst/>
          </a:prstGeom>
        </p:spPr>
        <p:txBody>
          <a:bodyPr wrap="square">
            <a:spAutoFit/>
          </a:bodyPr>
          <a:lstStyle/>
          <a:p>
            <a:r>
              <a:rPr lang="zh-CN" altLang="en-US" sz="2800" b="1" dirty="0">
                <a:solidFill>
                  <a:schemeClr val="bg1"/>
                </a:solidFill>
                <a:latin typeface="Arial" panose="020B0604020202020204" pitchFamily="34" charset="0"/>
                <a:ea typeface="微软雅黑" panose="020B0503020204020204" pitchFamily="34" charset="-122"/>
              </a:rPr>
              <a:t>职业决策概述</a:t>
            </a:r>
            <a:endParaRPr lang="zh-CN" altLang="en-US" sz="28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 name="椭圆 1"/>
          <p:cNvSpPr/>
          <p:nvPr/>
        </p:nvSpPr>
        <p:spPr>
          <a:xfrm>
            <a:off x="1116410" y="1708298"/>
            <a:ext cx="1368390" cy="136839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dirty="0">
                <a:solidFill>
                  <a:schemeClr val="accent1"/>
                </a:solidFill>
              </a:rPr>
              <a:t>01</a:t>
            </a:r>
            <a:endParaRPr lang="zh-CN" altLang="en-US" sz="4800" dirty="0">
              <a:solidFill>
                <a:schemeClr val="accent1"/>
              </a:solidFill>
            </a:endParaRPr>
          </a:p>
        </p:txBody>
      </p:sp>
      <p:sp>
        <p:nvSpPr>
          <p:cNvPr id="3" name="灯片编号占位符 2"/>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strVal val="#ppt_w+.3"/>
                                          </p:val>
                                        </p:tav>
                                        <p:tav tm="100000">
                                          <p:val>
                                            <p:strVal val="#ppt_w"/>
                                          </p:val>
                                        </p:tav>
                                      </p:tavLst>
                                    </p:anim>
                                    <p:anim calcmode="lin" valueType="num">
                                      <p:cBhvr>
                                        <p:cTn id="8" dur="1000" fill="hold"/>
                                        <p:tgtEl>
                                          <p:spTgt spid="6"/>
                                        </p:tgtEl>
                                        <p:attrNameLst>
                                          <p:attrName>ppt_h</p:attrName>
                                        </p:attrNameLst>
                                      </p:cBhvr>
                                      <p:tavLst>
                                        <p:tav tm="0">
                                          <p:val>
                                            <p:strVal val="#ppt_h"/>
                                          </p:val>
                                        </p:tav>
                                        <p:tav tm="100000">
                                          <p:val>
                                            <p:strVal val="#ppt_h"/>
                                          </p:val>
                                        </p:tav>
                                      </p:tavLst>
                                    </p:anim>
                                    <p:animEffect transition="in" filter="fade">
                                      <p:cBhvr>
                                        <p:cTn id="9" dur="10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8"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additive="base">
                                        <p:cTn id="14" dur="500" fill="hold"/>
                                        <p:tgtEl>
                                          <p:spTgt spid="2"/>
                                        </p:tgtEl>
                                        <p:attrNameLst>
                                          <p:attrName>ppt_x</p:attrName>
                                        </p:attrNameLst>
                                      </p:cBhvr>
                                      <p:tavLst>
                                        <p:tav tm="0">
                                          <p:val>
                                            <p:strVal val="0-#ppt_w/2"/>
                                          </p:val>
                                        </p:tav>
                                        <p:tav tm="100000">
                                          <p:val>
                                            <p:strVal val="#ppt_x"/>
                                          </p:val>
                                        </p:tav>
                                      </p:tavLst>
                                    </p:anim>
                                    <p:anim calcmode="lin" valueType="num">
                                      <p:cBhvr additive="base">
                                        <p:cTn id="15"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3" presetClass="entr" presetSubtype="32" fill="hold" grpId="0" nodeType="clickEffect">
                                  <p:stCondLst>
                                    <p:cond delay="0"/>
                                  </p:stCondLst>
                                  <p:childTnLst>
                                    <p:set>
                                      <p:cBhvr>
                                        <p:cTn id="19" dur="1" fill="hold">
                                          <p:stCondLst>
                                            <p:cond delay="0"/>
                                          </p:stCondLst>
                                        </p:cTn>
                                        <p:tgtEl>
                                          <p:spTgt spid="26"/>
                                        </p:tgtEl>
                                        <p:attrNameLst>
                                          <p:attrName>style.visibility</p:attrName>
                                        </p:attrNameLst>
                                      </p:cBhvr>
                                      <p:to>
                                        <p:strVal val="visible"/>
                                      </p:to>
                                    </p:set>
                                    <p:anim calcmode="lin" valueType="num">
                                      <p:cBhvr>
                                        <p:cTn id="20" dur="500" fill="hold"/>
                                        <p:tgtEl>
                                          <p:spTgt spid="26"/>
                                        </p:tgtEl>
                                        <p:attrNameLst>
                                          <p:attrName>ppt_w</p:attrName>
                                        </p:attrNameLst>
                                      </p:cBhvr>
                                      <p:tavLst>
                                        <p:tav tm="0">
                                          <p:val>
                                            <p:strVal val="4*#ppt_w"/>
                                          </p:val>
                                        </p:tav>
                                        <p:tav tm="100000">
                                          <p:val>
                                            <p:strVal val="#ppt_w"/>
                                          </p:val>
                                        </p:tav>
                                      </p:tavLst>
                                    </p:anim>
                                    <p:anim calcmode="lin" valueType="num">
                                      <p:cBhvr>
                                        <p:cTn id="21" dur="500" fill="hold"/>
                                        <p:tgtEl>
                                          <p:spTgt spid="26"/>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 grpId="0" animBg="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468630" y="772160"/>
            <a:ext cx="8373745" cy="3569335"/>
          </a:xfrm>
          <a:prstGeom prst="rect">
            <a:avLst/>
          </a:prstGeom>
          <a:noFill/>
        </p:spPr>
        <p:txBody>
          <a:bodyPr wrap="square">
            <a:spAutoFit/>
          </a:bodyPr>
          <a:lstStyle/>
          <a:p>
            <a:pPr algn="ctr"/>
            <a:r>
              <a:rPr sz="1800" b="1" dirty="0"/>
              <a:t>实训二 我的决策阻碍</a:t>
            </a:r>
            <a:endParaRPr sz="1800" b="1" dirty="0"/>
          </a:p>
          <a:p>
            <a:r>
              <a:rPr sz="1600" b="1" dirty="0"/>
              <a:t>实训目的：</a:t>
            </a:r>
            <a:r>
              <a:rPr sz="1600" dirty="0"/>
              <a:t>了解与分析职业决策中存在的影响因素。</a:t>
            </a:r>
            <a:endParaRPr sz="1600" dirty="0"/>
          </a:p>
          <a:p>
            <a:r>
              <a:rPr sz="1600" b="1" dirty="0"/>
              <a:t>实训步骤：</a:t>
            </a:r>
            <a:endParaRPr sz="1600" b="1" dirty="0"/>
          </a:p>
          <a:p>
            <a:r>
              <a:rPr sz="1600" dirty="0"/>
              <a:t>步骤 1 阅读材料。</a:t>
            </a:r>
            <a:endParaRPr sz="1600" dirty="0"/>
          </a:p>
          <a:p>
            <a:r>
              <a:rPr sz="1600" dirty="0"/>
              <a:t>在人生的旅途中，每个人都可能因为一些阻碍因素的存在而使自己的生涯停滞在不好的发展</a:t>
            </a:r>
            <a:endParaRPr sz="1600" dirty="0"/>
          </a:p>
          <a:p>
            <a:r>
              <a:rPr sz="1600" dirty="0"/>
              <a:t>状态。假若我们能给自己一个机会去接触、觉察这些因素之所在，那么对自己的未来发展将会有莫大的帮助。我们可以问问自己：</a:t>
            </a:r>
            <a:endParaRPr sz="1600" dirty="0"/>
          </a:p>
          <a:p>
            <a:r>
              <a:rPr sz="1600" dirty="0"/>
              <a:t>（1）曾经或目前出现过哪些生涯阻碍因素？</a:t>
            </a:r>
            <a:endParaRPr sz="1600" dirty="0"/>
          </a:p>
          <a:p>
            <a:r>
              <a:rPr sz="1600" dirty="0"/>
              <a:t>（2）哪些因素对目前所学的专业有负面影响？</a:t>
            </a:r>
            <a:endParaRPr sz="1600" dirty="0"/>
          </a:p>
          <a:p>
            <a:r>
              <a:rPr sz="1600" dirty="0"/>
              <a:t>（3）这些因素存在多久了？</a:t>
            </a:r>
            <a:endParaRPr sz="1600" dirty="0"/>
          </a:p>
          <a:p>
            <a:r>
              <a:rPr sz="1600" dirty="0"/>
              <a:t>（4）你个人想要改变或克服吗？</a:t>
            </a:r>
            <a:endParaRPr sz="1600" dirty="0"/>
          </a:p>
          <a:p>
            <a:r>
              <a:rPr sz="1600" dirty="0"/>
              <a:t>（5）若这些因素一直保持下去，未来的蓝图将会如何？</a:t>
            </a:r>
            <a:endParaRPr sz="1600" dirty="0"/>
          </a:p>
          <a:p>
            <a:r>
              <a:rPr sz="1600" dirty="0"/>
              <a:t>（6）如果你改变了，周围人的看法、感觉将会如何？</a:t>
            </a:r>
            <a:endParaRPr sz="1600" dirty="0"/>
          </a:p>
          <a:p>
            <a:r>
              <a:rPr sz="1600" dirty="0"/>
              <a:t>（7）他们可能会有哪些反应？</a:t>
            </a:r>
            <a:endParaRPr sz="1600" dirty="0"/>
          </a:p>
        </p:txBody>
      </p:sp>
      <p:sp>
        <p:nvSpPr>
          <p:cNvPr id="12" name="文本框 11"/>
          <p:cNvSpPr txBox="1"/>
          <p:nvPr/>
        </p:nvSpPr>
        <p:spPr>
          <a:xfrm>
            <a:off x="3438668" y="222965"/>
            <a:ext cx="1764196" cy="460375"/>
          </a:xfrm>
          <a:prstGeom prst="rect">
            <a:avLst/>
          </a:prstGeom>
          <a:noFill/>
        </p:spPr>
        <p:txBody>
          <a:bodyPr wrap="square" rtlCol="0">
            <a:spAutoFit/>
          </a:bodyPr>
          <a:lstStyle/>
          <a:p>
            <a:r>
              <a:rPr lang="zh-CN" sz="2400" b="1" dirty="0">
                <a:solidFill>
                  <a:srgbClr val="0070C0"/>
                </a:solidFill>
                <a:latin typeface="微软雅黑" panose="020B0503020204020204" pitchFamily="34" charset="-122"/>
                <a:ea typeface="微软雅黑" panose="020B0503020204020204" pitchFamily="34" charset="-122"/>
              </a:rPr>
              <a:t>实</a:t>
            </a:r>
            <a:r>
              <a:rPr lang="en-US" altLang="zh-CN" sz="2400" b="1" dirty="0">
                <a:solidFill>
                  <a:srgbClr val="0070C0"/>
                </a:solidFill>
                <a:latin typeface="微软雅黑" panose="020B0503020204020204" pitchFamily="34" charset="-122"/>
                <a:ea typeface="微软雅黑" panose="020B0503020204020204" pitchFamily="34" charset="-122"/>
              </a:rPr>
              <a:t> </a:t>
            </a:r>
            <a:r>
              <a:rPr lang="zh-CN" sz="2400" b="1" dirty="0">
                <a:solidFill>
                  <a:srgbClr val="0070C0"/>
                </a:solidFill>
                <a:latin typeface="微软雅黑" panose="020B0503020204020204" pitchFamily="34" charset="-122"/>
                <a:ea typeface="微软雅黑" panose="020B0503020204020204" pitchFamily="34" charset="-122"/>
              </a:rPr>
              <a:t>训</a:t>
            </a:r>
            <a:r>
              <a:rPr lang="en-US" altLang="zh-CN" sz="2400" b="1" dirty="0">
                <a:solidFill>
                  <a:srgbClr val="0070C0"/>
                </a:solidFill>
                <a:latin typeface="微软雅黑" panose="020B0503020204020204" pitchFamily="34" charset="-122"/>
                <a:ea typeface="微软雅黑" panose="020B0503020204020204" pitchFamily="34" charset="-122"/>
              </a:rPr>
              <a:t> </a:t>
            </a:r>
            <a:r>
              <a:rPr lang="zh-CN" sz="2400" b="1" dirty="0">
                <a:solidFill>
                  <a:srgbClr val="0070C0"/>
                </a:solidFill>
                <a:latin typeface="微软雅黑" panose="020B0503020204020204" pitchFamily="34" charset="-122"/>
                <a:ea typeface="微软雅黑" panose="020B0503020204020204" pitchFamily="34" charset="-122"/>
              </a:rPr>
              <a:t>指</a:t>
            </a:r>
            <a:r>
              <a:rPr lang="en-US" altLang="zh-CN" sz="2400" b="1" dirty="0">
                <a:solidFill>
                  <a:srgbClr val="0070C0"/>
                </a:solidFill>
                <a:latin typeface="微软雅黑" panose="020B0503020204020204" pitchFamily="34" charset="-122"/>
                <a:ea typeface="微软雅黑" panose="020B0503020204020204" pitchFamily="34" charset="-122"/>
              </a:rPr>
              <a:t> </a:t>
            </a:r>
            <a:r>
              <a:rPr lang="zh-CN" sz="2400" b="1" dirty="0">
                <a:solidFill>
                  <a:srgbClr val="0070C0"/>
                </a:solidFill>
                <a:latin typeface="微软雅黑" panose="020B0503020204020204" pitchFamily="34" charset="-122"/>
                <a:ea typeface="微软雅黑" panose="020B0503020204020204" pitchFamily="34" charset="-122"/>
              </a:rPr>
              <a:t>导</a:t>
            </a:r>
            <a:endParaRPr lang="zh-CN" sz="2400" b="1" dirty="0">
              <a:solidFill>
                <a:srgbClr val="0070C0"/>
              </a:solidFill>
              <a:latin typeface="微软雅黑" panose="020B0503020204020204" pitchFamily="34" charset="-122"/>
              <a:ea typeface="微软雅黑" panose="020B0503020204020204" pitchFamily="34" charset="-122"/>
            </a:endParaRPr>
          </a:p>
        </p:txBody>
      </p:sp>
      <p:sp>
        <p:nvSpPr>
          <p:cNvPr id="13" name="等腰三角形 12"/>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468630" y="772160"/>
            <a:ext cx="8373745" cy="3076575"/>
          </a:xfrm>
          <a:prstGeom prst="rect">
            <a:avLst/>
          </a:prstGeom>
          <a:noFill/>
        </p:spPr>
        <p:txBody>
          <a:bodyPr wrap="square">
            <a:spAutoFit/>
          </a:bodyPr>
          <a:lstStyle/>
          <a:p>
            <a:pPr algn="ctr"/>
            <a:r>
              <a:rPr sz="1800" b="1" dirty="0"/>
              <a:t>实训二 我的决策阻碍</a:t>
            </a:r>
            <a:endParaRPr sz="1800" b="1" dirty="0"/>
          </a:p>
          <a:p>
            <a:r>
              <a:rPr sz="1600" dirty="0"/>
              <a:t>步骤 2 探究与思考。</a:t>
            </a:r>
            <a:endParaRPr sz="1600" dirty="0"/>
          </a:p>
          <a:p>
            <a:r>
              <a:rPr sz="1600" dirty="0"/>
              <a:t>（1）克服这些生涯阻碍因素的方法有哪些？</a:t>
            </a:r>
            <a:endParaRPr sz="1600" dirty="0"/>
          </a:p>
          <a:p>
            <a:pPr algn="l"/>
            <a:r>
              <a:rPr lang="en-US" altLang="zh-CN" sz="1600" dirty="0">
                <a:sym typeface="+mn-ea"/>
              </a:rPr>
              <a:t>______________________________________________________________________</a:t>
            </a:r>
            <a:endParaRPr lang="zh-CN" sz="1600" dirty="0">
              <a:solidFill>
                <a:schemeClr val="tx1"/>
              </a:solidFill>
            </a:endParaRPr>
          </a:p>
          <a:p>
            <a:pPr algn="l"/>
            <a:r>
              <a:rPr lang="en-US" altLang="zh-CN" sz="1600" dirty="0">
                <a:sym typeface="+mn-ea"/>
              </a:rPr>
              <a:t>______________________________________________________________________</a:t>
            </a:r>
            <a:endParaRPr lang="en-US" altLang="zh-CN" sz="1600" dirty="0">
              <a:solidFill>
                <a:schemeClr val="tx1"/>
              </a:solidFill>
            </a:endParaRPr>
          </a:p>
          <a:p>
            <a:r>
              <a:rPr sz="1600" dirty="0"/>
              <a:t>（2）科学的职业决策对个人职业发展有什么意义？</a:t>
            </a:r>
            <a:endParaRPr sz="1600" dirty="0"/>
          </a:p>
          <a:p>
            <a:pPr algn="l"/>
            <a:r>
              <a:rPr lang="en-US" altLang="zh-CN" sz="1600" dirty="0">
                <a:sym typeface="+mn-ea"/>
              </a:rPr>
              <a:t>______________________________________________________________________</a:t>
            </a:r>
            <a:endParaRPr lang="zh-CN" sz="1600" dirty="0">
              <a:solidFill>
                <a:schemeClr val="tx1"/>
              </a:solidFill>
            </a:endParaRPr>
          </a:p>
          <a:p>
            <a:pPr algn="l"/>
            <a:r>
              <a:rPr lang="en-US" altLang="zh-CN" sz="1600" dirty="0">
                <a:sym typeface="+mn-ea"/>
              </a:rPr>
              <a:t>______________________________________________________________________</a:t>
            </a:r>
            <a:endParaRPr lang="en-US" altLang="zh-CN" sz="1600" dirty="0">
              <a:solidFill>
                <a:schemeClr val="tx1"/>
              </a:solidFill>
            </a:endParaRPr>
          </a:p>
          <a:p>
            <a:r>
              <a:rPr sz="1600" dirty="0"/>
              <a:t>（3）你自己的职业发展路线足够清晰吗？接下来你打算怎么做？</a:t>
            </a:r>
            <a:endParaRPr sz="1600" dirty="0"/>
          </a:p>
          <a:p>
            <a:pPr algn="l"/>
            <a:r>
              <a:rPr lang="en-US" altLang="zh-CN" sz="1600" dirty="0">
                <a:sym typeface="+mn-ea"/>
              </a:rPr>
              <a:t>______________________________________________________________________</a:t>
            </a:r>
            <a:endParaRPr lang="zh-CN" sz="1600" dirty="0">
              <a:solidFill>
                <a:schemeClr val="tx1"/>
              </a:solidFill>
            </a:endParaRPr>
          </a:p>
          <a:p>
            <a:pPr algn="l"/>
            <a:r>
              <a:rPr lang="en-US" altLang="zh-CN" sz="1600" dirty="0">
                <a:sym typeface="+mn-ea"/>
              </a:rPr>
              <a:t>______________________________________________________________________</a:t>
            </a:r>
            <a:endParaRPr lang="en-US" altLang="zh-CN" sz="1600" dirty="0">
              <a:solidFill>
                <a:schemeClr val="tx1"/>
              </a:solidFill>
            </a:endParaRPr>
          </a:p>
          <a:p>
            <a:endParaRPr sz="1600" dirty="0"/>
          </a:p>
        </p:txBody>
      </p:sp>
      <p:sp>
        <p:nvSpPr>
          <p:cNvPr id="12" name="文本框 11"/>
          <p:cNvSpPr txBox="1"/>
          <p:nvPr/>
        </p:nvSpPr>
        <p:spPr>
          <a:xfrm>
            <a:off x="3438668" y="222965"/>
            <a:ext cx="1764196" cy="460375"/>
          </a:xfrm>
          <a:prstGeom prst="rect">
            <a:avLst/>
          </a:prstGeom>
          <a:noFill/>
        </p:spPr>
        <p:txBody>
          <a:bodyPr wrap="square" rtlCol="0">
            <a:spAutoFit/>
          </a:bodyPr>
          <a:lstStyle/>
          <a:p>
            <a:r>
              <a:rPr lang="zh-CN" sz="2400" b="1" dirty="0">
                <a:solidFill>
                  <a:srgbClr val="0070C0"/>
                </a:solidFill>
                <a:latin typeface="微软雅黑" panose="020B0503020204020204" pitchFamily="34" charset="-122"/>
                <a:ea typeface="微软雅黑" panose="020B0503020204020204" pitchFamily="34" charset="-122"/>
              </a:rPr>
              <a:t>实</a:t>
            </a:r>
            <a:r>
              <a:rPr lang="en-US" altLang="zh-CN" sz="2400" b="1" dirty="0">
                <a:solidFill>
                  <a:srgbClr val="0070C0"/>
                </a:solidFill>
                <a:latin typeface="微软雅黑" panose="020B0503020204020204" pitchFamily="34" charset="-122"/>
                <a:ea typeface="微软雅黑" panose="020B0503020204020204" pitchFamily="34" charset="-122"/>
              </a:rPr>
              <a:t> </a:t>
            </a:r>
            <a:r>
              <a:rPr lang="zh-CN" sz="2400" b="1" dirty="0">
                <a:solidFill>
                  <a:srgbClr val="0070C0"/>
                </a:solidFill>
                <a:latin typeface="微软雅黑" panose="020B0503020204020204" pitchFamily="34" charset="-122"/>
                <a:ea typeface="微软雅黑" panose="020B0503020204020204" pitchFamily="34" charset="-122"/>
              </a:rPr>
              <a:t>训</a:t>
            </a:r>
            <a:r>
              <a:rPr lang="en-US" altLang="zh-CN" sz="2400" b="1" dirty="0">
                <a:solidFill>
                  <a:srgbClr val="0070C0"/>
                </a:solidFill>
                <a:latin typeface="微软雅黑" panose="020B0503020204020204" pitchFamily="34" charset="-122"/>
                <a:ea typeface="微软雅黑" panose="020B0503020204020204" pitchFamily="34" charset="-122"/>
              </a:rPr>
              <a:t> </a:t>
            </a:r>
            <a:r>
              <a:rPr lang="zh-CN" sz="2400" b="1" dirty="0">
                <a:solidFill>
                  <a:srgbClr val="0070C0"/>
                </a:solidFill>
                <a:latin typeface="微软雅黑" panose="020B0503020204020204" pitchFamily="34" charset="-122"/>
                <a:ea typeface="微软雅黑" panose="020B0503020204020204" pitchFamily="34" charset="-122"/>
              </a:rPr>
              <a:t>指</a:t>
            </a:r>
            <a:r>
              <a:rPr lang="en-US" altLang="zh-CN" sz="2400" b="1" dirty="0">
                <a:solidFill>
                  <a:srgbClr val="0070C0"/>
                </a:solidFill>
                <a:latin typeface="微软雅黑" panose="020B0503020204020204" pitchFamily="34" charset="-122"/>
                <a:ea typeface="微软雅黑" panose="020B0503020204020204" pitchFamily="34" charset="-122"/>
              </a:rPr>
              <a:t> </a:t>
            </a:r>
            <a:r>
              <a:rPr lang="zh-CN" sz="2400" b="1" dirty="0">
                <a:solidFill>
                  <a:srgbClr val="0070C0"/>
                </a:solidFill>
                <a:latin typeface="微软雅黑" panose="020B0503020204020204" pitchFamily="34" charset="-122"/>
                <a:ea typeface="微软雅黑" panose="020B0503020204020204" pitchFamily="34" charset="-122"/>
              </a:rPr>
              <a:t>导</a:t>
            </a:r>
            <a:endParaRPr lang="zh-CN" sz="2400" b="1" dirty="0">
              <a:solidFill>
                <a:srgbClr val="0070C0"/>
              </a:solidFill>
              <a:latin typeface="微软雅黑" panose="020B0503020204020204" pitchFamily="34" charset="-122"/>
              <a:ea typeface="微软雅黑" panose="020B0503020204020204" pitchFamily="34" charset="-122"/>
            </a:endParaRPr>
          </a:p>
        </p:txBody>
      </p:sp>
      <p:sp>
        <p:nvSpPr>
          <p:cNvPr id="13" name="等腰三角形 12"/>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468630" y="772160"/>
            <a:ext cx="8373745" cy="3569335"/>
          </a:xfrm>
          <a:prstGeom prst="rect">
            <a:avLst/>
          </a:prstGeom>
          <a:noFill/>
        </p:spPr>
        <p:txBody>
          <a:bodyPr wrap="square">
            <a:spAutoFit/>
          </a:bodyPr>
          <a:lstStyle/>
          <a:p>
            <a:pPr algn="ctr"/>
            <a:r>
              <a:rPr sz="1800" b="1" dirty="0"/>
              <a:t>实训三 </a:t>
            </a:r>
            <a:r>
              <a:rPr lang="en-US" sz="1800" b="1" dirty="0"/>
              <a:t>  </a:t>
            </a:r>
            <a:r>
              <a:rPr sz="1800" b="1" dirty="0"/>
              <a:t>填写决策平衡单</a:t>
            </a:r>
            <a:endParaRPr sz="1800" b="1" dirty="0"/>
          </a:p>
          <a:p>
            <a:endParaRPr sz="1600" dirty="0"/>
          </a:p>
          <a:p>
            <a:r>
              <a:rPr sz="1600" b="1" dirty="0"/>
              <a:t>实训目的：</a:t>
            </a:r>
            <a:r>
              <a:rPr sz="1600" dirty="0"/>
              <a:t>了解决策平衡单的主要内容，掌握决策平衡单的使用步骤，学会使用决策平衡单。</a:t>
            </a:r>
            <a:endParaRPr sz="1600" dirty="0"/>
          </a:p>
          <a:p>
            <a:r>
              <a:rPr sz="1600" b="1" dirty="0"/>
              <a:t>实训步骤：</a:t>
            </a:r>
            <a:endParaRPr sz="1600" b="1" dirty="0"/>
          </a:p>
          <a:p>
            <a:r>
              <a:rPr sz="1600" dirty="0"/>
              <a:t>步骤 1 </a:t>
            </a:r>
            <a:r>
              <a:rPr lang="en-US" sz="1600" dirty="0"/>
              <a:t>    </a:t>
            </a:r>
            <a:r>
              <a:rPr sz="1600" dirty="0"/>
              <a:t>阅读材料。</a:t>
            </a:r>
            <a:endParaRPr sz="1600" dirty="0"/>
          </a:p>
          <a:p>
            <a:r>
              <a:rPr lang="en-US" sz="1600" dirty="0"/>
              <a:t>        </a:t>
            </a:r>
            <a:r>
              <a:rPr sz="1600" dirty="0"/>
              <a:t>张洋是一个北京女孩，已经在某咨询公司工作两年，她不太喜欢目前的工作，准备重新进行职业规划。她现在有三种选择方案，即报考公务员、读研究生、到国外读 MBA。对于考公务员，她认为会有满意的工作收入，但不易升迁，不容易转行；父母比较支持这个选择。对于读研究生，她认为不会与国内产业发展脱节，能构建与师长、同学、朋友的人际关系网，能收获较高的文凭，在日后工作中升迁较容易；但不符合自己的个性，课业压力大，男朋友比较支持这个选择。对于到国外读 MBA，她认为可以圆自己一个在国外留学的梦，丰富人生，也能提高英文能力，训练独立生活的能力，激发自己的潜力，顺带还可以旅游，而且自己一直想到国外走走；但语言、文化较不适应，花费较大，虽然自己工作了两年有些积蓄，但不是很足够。</a:t>
            </a:r>
            <a:endParaRPr sz="1600" dirty="0"/>
          </a:p>
        </p:txBody>
      </p:sp>
      <p:sp>
        <p:nvSpPr>
          <p:cNvPr id="12" name="文本框 11"/>
          <p:cNvSpPr txBox="1"/>
          <p:nvPr/>
        </p:nvSpPr>
        <p:spPr>
          <a:xfrm>
            <a:off x="3438668" y="222965"/>
            <a:ext cx="1764196" cy="460375"/>
          </a:xfrm>
          <a:prstGeom prst="rect">
            <a:avLst/>
          </a:prstGeom>
          <a:noFill/>
        </p:spPr>
        <p:txBody>
          <a:bodyPr wrap="square" rtlCol="0">
            <a:spAutoFit/>
          </a:bodyPr>
          <a:lstStyle/>
          <a:p>
            <a:r>
              <a:rPr lang="zh-CN" sz="2400" b="1" dirty="0">
                <a:solidFill>
                  <a:srgbClr val="0070C0"/>
                </a:solidFill>
                <a:latin typeface="微软雅黑" panose="020B0503020204020204" pitchFamily="34" charset="-122"/>
                <a:ea typeface="微软雅黑" panose="020B0503020204020204" pitchFamily="34" charset="-122"/>
              </a:rPr>
              <a:t>实</a:t>
            </a:r>
            <a:r>
              <a:rPr lang="en-US" altLang="zh-CN" sz="2400" b="1" dirty="0">
                <a:solidFill>
                  <a:srgbClr val="0070C0"/>
                </a:solidFill>
                <a:latin typeface="微软雅黑" panose="020B0503020204020204" pitchFamily="34" charset="-122"/>
                <a:ea typeface="微软雅黑" panose="020B0503020204020204" pitchFamily="34" charset="-122"/>
              </a:rPr>
              <a:t> </a:t>
            </a:r>
            <a:r>
              <a:rPr lang="zh-CN" sz="2400" b="1" dirty="0">
                <a:solidFill>
                  <a:srgbClr val="0070C0"/>
                </a:solidFill>
                <a:latin typeface="微软雅黑" panose="020B0503020204020204" pitchFamily="34" charset="-122"/>
                <a:ea typeface="微软雅黑" panose="020B0503020204020204" pitchFamily="34" charset="-122"/>
              </a:rPr>
              <a:t>训</a:t>
            </a:r>
            <a:r>
              <a:rPr lang="en-US" altLang="zh-CN" sz="2400" b="1" dirty="0">
                <a:solidFill>
                  <a:srgbClr val="0070C0"/>
                </a:solidFill>
                <a:latin typeface="微软雅黑" panose="020B0503020204020204" pitchFamily="34" charset="-122"/>
                <a:ea typeface="微软雅黑" panose="020B0503020204020204" pitchFamily="34" charset="-122"/>
              </a:rPr>
              <a:t> </a:t>
            </a:r>
            <a:r>
              <a:rPr lang="zh-CN" sz="2400" b="1" dirty="0">
                <a:solidFill>
                  <a:srgbClr val="0070C0"/>
                </a:solidFill>
                <a:latin typeface="微软雅黑" panose="020B0503020204020204" pitchFamily="34" charset="-122"/>
                <a:ea typeface="微软雅黑" panose="020B0503020204020204" pitchFamily="34" charset="-122"/>
              </a:rPr>
              <a:t>指</a:t>
            </a:r>
            <a:r>
              <a:rPr lang="en-US" altLang="zh-CN" sz="2400" b="1" dirty="0">
                <a:solidFill>
                  <a:srgbClr val="0070C0"/>
                </a:solidFill>
                <a:latin typeface="微软雅黑" panose="020B0503020204020204" pitchFamily="34" charset="-122"/>
                <a:ea typeface="微软雅黑" panose="020B0503020204020204" pitchFamily="34" charset="-122"/>
              </a:rPr>
              <a:t> </a:t>
            </a:r>
            <a:r>
              <a:rPr lang="zh-CN" sz="2400" b="1" dirty="0">
                <a:solidFill>
                  <a:srgbClr val="0070C0"/>
                </a:solidFill>
                <a:latin typeface="微软雅黑" panose="020B0503020204020204" pitchFamily="34" charset="-122"/>
                <a:ea typeface="微软雅黑" panose="020B0503020204020204" pitchFamily="34" charset="-122"/>
              </a:rPr>
              <a:t>导</a:t>
            </a:r>
            <a:endParaRPr lang="zh-CN" sz="2400" b="1" dirty="0">
              <a:solidFill>
                <a:srgbClr val="0070C0"/>
              </a:solidFill>
              <a:latin typeface="微软雅黑" panose="020B0503020204020204" pitchFamily="34" charset="-122"/>
              <a:ea typeface="微软雅黑" panose="020B0503020204020204" pitchFamily="34" charset="-122"/>
            </a:endParaRPr>
          </a:p>
        </p:txBody>
      </p:sp>
      <p:sp>
        <p:nvSpPr>
          <p:cNvPr id="13" name="等腰三角形 12"/>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468630" y="772160"/>
            <a:ext cx="8373745" cy="1106805"/>
          </a:xfrm>
          <a:prstGeom prst="rect">
            <a:avLst/>
          </a:prstGeom>
          <a:noFill/>
        </p:spPr>
        <p:txBody>
          <a:bodyPr wrap="square">
            <a:spAutoFit/>
          </a:bodyPr>
          <a:lstStyle/>
          <a:p>
            <a:pPr algn="ctr"/>
            <a:r>
              <a:rPr sz="1800" b="1" dirty="0"/>
              <a:t>实训三 </a:t>
            </a:r>
            <a:r>
              <a:rPr lang="en-US" sz="1800" b="1" dirty="0"/>
              <a:t>  </a:t>
            </a:r>
            <a:r>
              <a:rPr sz="1800" b="1" dirty="0"/>
              <a:t>填写决策平衡单</a:t>
            </a:r>
            <a:endParaRPr sz="1800" b="1" dirty="0"/>
          </a:p>
          <a:p>
            <a:endParaRPr sz="1600" dirty="0"/>
          </a:p>
          <a:p>
            <a:r>
              <a:rPr sz="1600" dirty="0"/>
              <a:t>步骤 2 展开讨论。</a:t>
            </a:r>
            <a:endParaRPr sz="1600" dirty="0"/>
          </a:p>
          <a:p>
            <a:r>
              <a:rPr sz="1600" dirty="0"/>
              <a:t>（1）请在表 4-5 中填入分组讨论影响张洋选择的因素。</a:t>
            </a:r>
            <a:endParaRPr sz="1600" dirty="0"/>
          </a:p>
        </p:txBody>
      </p:sp>
      <p:sp>
        <p:nvSpPr>
          <p:cNvPr id="12" name="文本框 11"/>
          <p:cNvSpPr txBox="1"/>
          <p:nvPr/>
        </p:nvSpPr>
        <p:spPr>
          <a:xfrm>
            <a:off x="3438668" y="222965"/>
            <a:ext cx="1764196" cy="460375"/>
          </a:xfrm>
          <a:prstGeom prst="rect">
            <a:avLst/>
          </a:prstGeom>
          <a:noFill/>
        </p:spPr>
        <p:txBody>
          <a:bodyPr wrap="square" rtlCol="0">
            <a:spAutoFit/>
          </a:bodyPr>
          <a:lstStyle/>
          <a:p>
            <a:r>
              <a:rPr lang="zh-CN" sz="2400" b="1" dirty="0">
                <a:solidFill>
                  <a:srgbClr val="0070C0"/>
                </a:solidFill>
                <a:latin typeface="微软雅黑" panose="020B0503020204020204" pitchFamily="34" charset="-122"/>
                <a:ea typeface="微软雅黑" panose="020B0503020204020204" pitchFamily="34" charset="-122"/>
              </a:rPr>
              <a:t>实</a:t>
            </a:r>
            <a:r>
              <a:rPr lang="en-US" altLang="zh-CN" sz="2400" b="1" dirty="0">
                <a:solidFill>
                  <a:srgbClr val="0070C0"/>
                </a:solidFill>
                <a:latin typeface="微软雅黑" panose="020B0503020204020204" pitchFamily="34" charset="-122"/>
                <a:ea typeface="微软雅黑" panose="020B0503020204020204" pitchFamily="34" charset="-122"/>
              </a:rPr>
              <a:t> </a:t>
            </a:r>
            <a:r>
              <a:rPr lang="zh-CN" sz="2400" b="1" dirty="0">
                <a:solidFill>
                  <a:srgbClr val="0070C0"/>
                </a:solidFill>
                <a:latin typeface="微软雅黑" panose="020B0503020204020204" pitchFamily="34" charset="-122"/>
                <a:ea typeface="微软雅黑" panose="020B0503020204020204" pitchFamily="34" charset="-122"/>
              </a:rPr>
              <a:t>训</a:t>
            </a:r>
            <a:r>
              <a:rPr lang="en-US" altLang="zh-CN" sz="2400" b="1" dirty="0">
                <a:solidFill>
                  <a:srgbClr val="0070C0"/>
                </a:solidFill>
                <a:latin typeface="微软雅黑" panose="020B0503020204020204" pitchFamily="34" charset="-122"/>
                <a:ea typeface="微软雅黑" panose="020B0503020204020204" pitchFamily="34" charset="-122"/>
              </a:rPr>
              <a:t> </a:t>
            </a:r>
            <a:r>
              <a:rPr lang="zh-CN" sz="2400" b="1" dirty="0">
                <a:solidFill>
                  <a:srgbClr val="0070C0"/>
                </a:solidFill>
                <a:latin typeface="微软雅黑" panose="020B0503020204020204" pitchFamily="34" charset="-122"/>
                <a:ea typeface="微软雅黑" panose="020B0503020204020204" pitchFamily="34" charset="-122"/>
              </a:rPr>
              <a:t>指</a:t>
            </a:r>
            <a:r>
              <a:rPr lang="en-US" altLang="zh-CN" sz="2400" b="1" dirty="0">
                <a:solidFill>
                  <a:srgbClr val="0070C0"/>
                </a:solidFill>
                <a:latin typeface="微软雅黑" panose="020B0503020204020204" pitchFamily="34" charset="-122"/>
                <a:ea typeface="微软雅黑" panose="020B0503020204020204" pitchFamily="34" charset="-122"/>
              </a:rPr>
              <a:t> </a:t>
            </a:r>
            <a:r>
              <a:rPr lang="zh-CN" sz="2400" b="1" dirty="0">
                <a:solidFill>
                  <a:srgbClr val="0070C0"/>
                </a:solidFill>
                <a:latin typeface="微软雅黑" panose="020B0503020204020204" pitchFamily="34" charset="-122"/>
                <a:ea typeface="微软雅黑" panose="020B0503020204020204" pitchFamily="34" charset="-122"/>
              </a:rPr>
              <a:t>导</a:t>
            </a:r>
            <a:endParaRPr lang="zh-CN" sz="2400" b="1" dirty="0">
              <a:solidFill>
                <a:srgbClr val="0070C0"/>
              </a:solidFill>
              <a:latin typeface="微软雅黑" panose="020B0503020204020204" pitchFamily="34" charset="-122"/>
              <a:ea typeface="微软雅黑" panose="020B0503020204020204" pitchFamily="34" charset="-122"/>
            </a:endParaRPr>
          </a:p>
        </p:txBody>
      </p:sp>
      <p:sp>
        <p:nvSpPr>
          <p:cNvPr id="13" name="等腰三角形 12"/>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pic>
        <p:nvPicPr>
          <p:cNvPr id="2" name="图片 1"/>
          <p:cNvPicPr>
            <a:picLocks noChangeAspect="1"/>
          </p:cNvPicPr>
          <p:nvPr/>
        </p:nvPicPr>
        <p:blipFill>
          <a:blip r:embed="rId1"/>
          <a:stretch>
            <a:fillRect/>
          </a:stretch>
        </p:blipFill>
        <p:spPr>
          <a:xfrm>
            <a:off x="756285" y="2284730"/>
            <a:ext cx="7994015" cy="182499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468630" y="732155"/>
            <a:ext cx="8373745" cy="614045"/>
          </a:xfrm>
          <a:prstGeom prst="rect">
            <a:avLst/>
          </a:prstGeom>
          <a:noFill/>
        </p:spPr>
        <p:txBody>
          <a:bodyPr wrap="square">
            <a:spAutoFit/>
          </a:bodyPr>
          <a:lstStyle/>
          <a:p>
            <a:pPr algn="ctr"/>
            <a:r>
              <a:rPr sz="1800" b="1" dirty="0"/>
              <a:t>实训三 </a:t>
            </a:r>
            <a:r>
              <a:rPr lang="en-US" sz="1800" b="1" dirty="0"/>
              <a:t>  </a:t>
            </a:r>
            <a:r>
              <a:rPr sz="1800" b="1" dirty="0"/>
              <a:t>填写决策平衡单</a:t>
            </a:r>
            <a:endParaRPr sz="1800" b="1" dirty="0"/>
          </a:p>
          <a:p>
            <a:r>
              <a:rPr sz="1600" dirty="0"/>
              <a:t>步骤 3 </a:t>
            </a:r>
            <a:r>
              <a:rPr lang="en-US" sz="1600" dirty="0"/>
              <a:t>    </a:t>
            </a:r>
            <a:r>
              <a:rPr sz="1600" dirty="0"/>
              <a:t>以小组为单位，使用决策平衡单（见表 4-6）帮助张洋做出选择。</a:t>
            </a:r>
            <a:endParaRPr sz="1600" dirty="0"/>
          </a:p>
        </p:txBody>
      </p:sp>
      <p:sp>
        <p:nvSpPr>
          <p:cNvPr id="12" name="文本框 11"/>
          <p:cNvSpPr txBox="1"/>
          <p:nvPr/>
        </p:nvSpPr>
        <p:spPr>
          <a:xfrm>
            <a:off x="3438668" y="222965"/>
            <a:ext cx="1764196" cy="460375"/>
          </a:xfrm>
          <a:prstGeom prst="rect">
            <a:avLst/>
          </a:prstGeom>
          <a:noFill/>
        </p:spPr>
        <p:txBody>
          <a:bodyPr wrap="square" rtlCol="0">
            <a:spAutoFit/>
          </a:bodyPr>
          <a:lstStyle/>
          <a:p>
            <a:r>
              <a:rPr lang="zh-CN" sz="2400" b="1" dirty="0">
                <a:solidFill>
                  <a:srgbClr val="0070C0"/>
                </a:solidFill>
                <a:latin typeface="微软雅黑" panose="020B0503020204020204" pitchFamily="34" charset="-122"/>
                <a:ea typeface="微软雅黑" panose="020B0503020204020204" pitchFamily="34" charset="-122"/>
              </a:rPr>
              <a:t>实</a:t>
            </a:r>
            <a:r>
              <a:rPr lang="en-US" altLang="zh-CN" sz="2400" b="1" dirty="0">
                <a:solidFill>
                  <a:srgbClr val="0070C0"/>
                </a:solidFill>
                <a:latin typeface="微软雅黑" panose="020B0503020204020204" pitchFamily="34" charset="-122"/>
                <a:ea typeface="微软雅黑" panose="020B0503020204020204" pitchFamily="34" charset="-122"/>
              </a:rPr>
              <a:t> </a:t>
            </a:r>
            <a:r>
              <a:rPr lang="zh-CN" sz="2400" b="1" dirty="0">
                <a:solidFill>
                  <a:srgbClr val="0070C0"/>
                </a:solidFill>
                <a:latin typeface="微软雅黑" panose="020B0503020204020204" pitchFamily="34" charset="-122"/>
                <a:ea typeface="微软雅黑" panose="020B0503020204020204" pitchFamily="34" charset="-122"/>
              </a:rPr>
              <a:t>训</a:t>
            </a:r>
            <a:r>
              <a:rPr lang="en-US" altLang="zh-CN" sz="2400" b="1" dirty="0">
                <a:solidFill>
                  <a:srgbClr val="0070C0"/>
                </a:solidFill>
                <a:latin typeface="微软雅黑" panose="020B0503020204020204" pitchFamily="34" charset="-122"/>
                <a:ea typeface="微软雅黑" panose="020B0503020204020204" pitchFamily="34" charset="-122"/>
              </a:rPr>
              <a:t> </a:t>
            </a:r>
            <a:r>
              <a:rPr lang="zh-CN" sz="2400" b="1" dirty="0">
                <a:solidFill>
                  <a:srgbClr val="0070C0"/>
                </a:solidFill>
                <a:latin typeface="微软雅黑" panose="020B0503020204020204" pitchFamily="34" charset="-122"/>
                <a:ea typeface="微软雅黑" panose="020B0503020204020204" pitchFamily="34" charset="-122"/>
              </a:rPr>
              <a:t>指</a:t>
            </a:r>
            <a:r>
              <a:rPr lang="en-US" altLang="zh-CN" sz="2400" b="1" dirty="0">
                <a:solidFill>
                  <a:srgbClr val="0070C0"/>
                </a:solidFill>
                <a:latin typeface="微软雅黑" panose="020B0503020204020204" pitchFamily="34" charset="-122"/>
                <a:ea typeface="微软雅黑" panose="020B0503020204020204" pitchFamily="34" charset="-122"/>
              </a:rPr>
              <a:t> </a:t>
            </a:r>
            <a:r>
              <a:rPr lang="zh-CN" sz="2400" b="1" dirty="0">
                <a:solidFill>
                  <a:srgbClr val="0070C0"/>
                </a:solidFill>
                <a:latin typeface="微软雅黑" panose="020B0503020204020204" pitchFamily="34" charset="-122"/>
                <a:ea typeface="微软雅黑" panose="020B0503020204020204" pitchFamily="34" charset="-122"/>
              </a:rPr>
              <a:t>导</a:t>
            </a:r>
            <a:endParaRPr lang="zh-CN" sz="2400" b="1" dirty="0">
              <a:solidFill>
                <a:srgbClr val="0070C0"/>
              </a:solidFill>
              <a:latin typeface="微软雅黑" panose="020B0503020204020204" pitchFamily="34" charset="-122"/>
              <a:ea typeface="微软雅黑" panose="020B0503020204020204" pitchFamily="34" charset="-122"/>
            </a:endParaRPr>
          </a:p>
        </p:txBody>
      </p:sp>
      <p:sp>
        <p:nvSpPr>
          <p:cNvPr id="13" name="等腰三角形 12"/>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pic>
        <p:nvPicPr>
          <p:cNvPr id="3" name="图片 2"/>
          <p:cNvPicPr>
            <a:picLocks noChangeAspect="1"/>
          </p:cNvPicPr>
          <p:nvPr/>
        </p:nvPicPr>
        <p:blipFill>
          <a:blip r:embed="rId1"/>
          <a:stretch>
            <a:fillRect/>
          </a:stretch>
        </p:blipFill>
        <p:spPr>
          <a:xfrm>
            <a:off x="2844800" y="1395095"/>
            <a:ext cx="3734435" cy="374967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6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3446" y="1"/>
            <a:ext cx="9138701" cy="5145088"/>
          </a:xfrm>
          <a:prstGeom prst="rect">
            <a:avLst/>
          </a:prstGeom>
        </p:spPr>
      </p:pic>
      <p:sp>
        <p:nvSpPr>
          <p:cNvPr id="11" name="TextBox 26"/>
          <p:cNvSpPr txBox="1"/>
          <p:nvPr/>
        </p:nvSpPr>
        <p:spPr>
          <a:xfrm>
            <a:off x="1836490" y="2218601"/>
            <a:ext cx="2236510" cy="707886"/>
          </a:xfrm>
          <a:prstGeom prst="rect">
            <a:avLst/>
          </a:prstGeom>
          <a:noFill/>
        </p:spPr>
        <p:txBody>
          <a:bodyPr wrap="none" rtlCol="0">
            <a:spAutoFit/>
          </a:bodyPr>
          <a:lstStyle/>
          <a:p>
            <a:r>
              <a:rPr lang="zh-CN" altLang="en-US" sz="4000" b="1" dirty="0">
                <a:solidFill>
                  <a:schemeClr val="bg1"/>
                </a:solidFill>
                <a:latin typeface="微软雅黑" panose="020B0503020204020204" pitchFamily="34" charset="-122"/>
                <a:ea typeface="微软雅黑" panose="020B0503020204020204" pitchFamily="34" charset="-122"/>
              </a:rPr>
              <a:t>感谢观看</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
        <p:nvSpPr>
          <p:cNvPr id="2" name="灯片编号占位符 1"/>
          <p:cNvSpPr>
            <a:spLocks noGrp="1"/>
          </p:cNvSpPr>
          <p:nvPr>
            <p:ph type="sldNum" sz="quarter" idx="12"/>
          </p:nvPr>
        </p:nvSpPr>
        <p:spPr/>
        <p:txBody>
          <a:bodyPr/>
          <a:lstStyle/>
          <a:p>
            <a:fld id="{3E01EE5D-26FB-46D5-A381-ECFB35BF1D3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strVal val="#ppt_w+.3"/>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animEffect transition="in" filter="fade">
                                      <p:cBhvr>
                                        <p:cTn id="9" dur="1000"/>
                                        <p:tgtEl>
                                          <p:spTgt spid="3"/>
                                        </p:tgtEl>
                                      </p:cBhvr>
                                    </p:animEffect>
                                  </p:childTnLst>
                                </p:cTn>
                              </p:par>
                            </p:childTnLst>
                          </p:cTn>
                        </p:par>
                        <p:par>
                          <p:cTn id="10" fill="hold">
                            <p:stCondLst>
                              <p:cond delay="1000"/>
                            </p:stCondLst>
                            <p:childTnLst>
                              <p:par>
                                <p:cTn id="11" presetID="56" presetClass="entr" presetSubtype="0" fill="hold" grpId="0" nodeType="afterEffect">
                                  <p:stCondLst>
                                    <p:cond delay="0"/>
                                  </p:stCondLst>
                                  <p:iterate type="lt">
                                    <p:tmPct val="10000"/>
                                  </p:iterate>
                                  <p:childTnLst>
                                    <p:set>
                                      <p:cBhvr>
                                        <p:cTn id="12" dur="1" fill="hold">
                                          <p:stCondLst>
                                            <p:cond delay="0"/>
                                          </p:stCondLst>
                                        </p:cTn>
                                        <p:tgtEl>
                                          <p:spTgt spid="11"/>
                                        </p:tgtEl>
                                        <p:attrNameLst>
                                          <p:attrName>style.visibility</p:attrName>
                                        </p:attrNameLst>
                                      </p:cBhvr>
                                      <p:to>
                                        <p:strVal val="visible"/>
                                      </p:to>
                                    </p:set>
                                    <p:anim by="(-#ppt_w*2)" calcmode="lin" valueType="num">
                                      <p:cBhvr rctx="PPT">
                                        <p:cTn id="13" dur="500" autoRev="1" fill="hold">
                                          <p:stCondLst>
                                            <p:cond delay="0"/>
                                          </p:stCondLst>
                                        </p:cTn>
                                        <p:tgtEl>
                                          <p:spTgt spid="11"/>
                                        </p:tgtEl>
                                        <p:attrNameLst>
                                          <p:attrName>ppt_w</p:attrName>
                                        </p:attrNameLst>
                                      </p:cBhvr>
                                    </p:anim>
                                    <p:anim by="(#ppt_w*0.50)" calcmode="lin" valueType="num">
                                      <p:cBhvr>
                                        <p:cTn id="14" dur="500" decel="50000" autoRev="1" fill="hold">
                                          <p:stCondLst>
                                            <p:cond delay="0"/>
                                          </p:stCondLst>
                                        </p:cTn>
                                        <p:tgtEl>
                                          <p:spTgt spid="11"/>
                                        </p:tgtEl>
                                        <p:attrNameLst>
                                          <p:attrName>ppt_x</p:attrName>
                                        </p:attrNameLst>
                                      </p:cBhvr>
                                    </p:anim>
                                    <p:anim from="(-#ppt_h/2)" to="(#ppt_y)" calcmode="lin" valueType="num">
                                      <p:cBhvr>
                                        <p:cTn id="15" dur="1000" fill="hold">
                                          <p:stCondLst>
                                            <p:cond delay="0"/>
                                          </p:stCondLst>
                                        </p:cTn>
                                        <p:tgtEl>
                                          <p:spTgt spid="11"/>
                                        </p:tgtEl>
                                        <p:attrNameLst>
                                          <p:attrName>ppt_y</p:attrName>
                                        </p:attrNameLst>
                                      </p:cBhvr>
                                    </p:anim>
                                    <p:animRot by="21600000">
                                      <p:cBhvr>
                                        <p:cTn id="16" dur="1000" fill="hold">
                                          <p:stCondLst>
                                            <p:cond delay="0"/>
                                          </p:stCondLst>
                                        </p:cTn>
                                        <p:tgtEl>
                                          <p:spTgt spid="1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468338" y="1060376"/>
            <a:ext cx="8511108" cy="2989280"/>
          </a:xfrm>
          <a:prstGeom prst="rect">
            <a:avLst/>
          </a:prstGeom>
          <a:noFill/>
        </p:spPr>
        <p:txBody>
          <a:bodyPr wrap="square">
            <a:spAutoFit/>
          </a:bodyPr>
          <a:lstStyle/>
          <a:p>
            <a:pPr>
              <a:lnSpc>
                <a:spcPct val="150000"/>
              </a:lnSpc>
            </a:pPr>
            <a:r>
              <a:rPr lang="zh-CN" altLang="en-US" sz="1600" dirty="0"/>
              <a:t>       李嘉诚创业的过程中有两个关键的决策点：一是他在估量自己的实力后，决定辞去总经理的职务，借钱自立门户；二是在读报时获得一条在别人眼里不起眼的信息转而决定投产塑胶花而开始了华人首富之路。这说明</a:t>
            </a:r>
            <a:r>
              <a:rPr lang="zh-CN" altLang="en-US" sz="1600" b="1" dirty="0">
                <a:solidFill>
                  <a:schemeClr val="accent1"/>
                </a:solidFill>
              </a:rPr>
              <a:t>成功依赖正确的决策</a:t>
            </a:r>
            <a:r>
              <a:rPr lang="zh-CN" altLang="en-US" sz="1600" dirty="0"/>
              <a:t>，而要做出正确的决策首先要明确自己的目标，其次有必要的信息，然后选择实现目标的路线。</a:t>
            </a:r>
            <a:endParaRPr lang="en-US" altLang="zh-CN" sz="1600" dirty="0"/>
          </a:p>
          <a:p>
            <a:pPr>
              <a:lnSpc>
                <a:spcPct val="150000"/>
              </a:lnSpc>
            </a:pPr>
            <a:r>
              <a:rPr lang="zh-CN" altLang="en-US" sz="1600" dirty="0"/>
              <a:t>        职业决策是个体职业发展过程中的重要环节，</a:t>
            </a:r>
            <a:r>
              <a:rPr lang="zh-CN" altLang="en-US" sz="1600" b="1" dirty="0">
                <a:solidFill>
                  <a:schemeClr val="accent2"/>
                </a:solidFill>
              </a:rPr>
              <a:t>决策制订得可行与否，直接影响着个体的职业生涯发展</a:t>
            </a:r>
            <a:r>
              <a:rPr lang="zh-CN" altLang="en-US" sz="1600" dirty="0"/>
              <a:t>。错误的职业决策会对职业生涯造成不利的影响，甚至会妨碍事业成功。正如作家毕淑敏所写：“一个选择，决定一条道路。一条道路，到达一方土地。一方土地，开始一种生活。一种生活，形成一个命运。”</a:t>
            </a:r>
            <a:endParaRPr lang="en-US" altLang="zh-CN" sz="1600" dirty="0">
              <a:latin typeface="楷体" panose="02010609060101010101" pitchFamily="2" charset="-122"/>
              <a:ea typeface="楷体" panose="02010609060101010101" pitchFamily="2" charset="-122"/>
            </a:endParaRPr>
          </a:p>
        </p:txBody>
      </p:sp>
      <p:sp>
        <p:nvSpPr>
          <p:cNvPr id="7" name="文本框 6"/>
          <p:cNvSpPr txBox="1"/>
          <p:nvPr/>
        </p:nvSpPr>
        <p:spPr>
          <a:xfrm>
            <a:off x="2779841" y="246510"/>
            <a:ext cx="3081849"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第一节 职业决策概述</a:t>
            </a:r>
            <a:endParaRPr lang="zh-CN" altLang="en-US" sz="2400" b="1" dirty="0">
              <a:latin typeface="微软雅黑" panose="020B0503020204020204" pitchFamily="34" charset="-122"/>
              <a:ea typeface="微软雅黑" panose="020B0503020204020204" pitchFamily="34" charset="-122"/>
            </a:endParaRPr>
          </a:p>
        </p:txBody>
      </p:sp>
      <p:sp>
        <p:nvSpPr>
          <p:cNvPr id="8" name="等腰三角形 7"/>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z="1000" smtClean="0"/>
            </a:fld>
            <a:endParaRPr lang="zh-CN" altLang="en-US" sz="1000"/>
          </a:p>
        </p:txBody>
      </p:sp>
      <p:sp>
        <p:nvSpPr>
          <p:cNvPr id="59" name="文本框 58"/>
          <p:cNvSpPr txBox="1"/>
          <p:nvPr/>
        </p:nvSpPr>
        <p:spPr>
          <a:xfrm>
            <a:off x="612543" y="988634"/>
            <a:ext cx="8300285" cy="2553335"/>
          </a:xfrm>
          <a:prstGeom prst="rect">
            <a:avLst/>
          </a:prstGeom>
          <a:noFill/>
        </p:spPr>
        <p:txBody>
          <a:bodyPr wrap="square">
            <a:spAutoFit/>
          </a:bodyPr>
          <a:lstStyle/>
          <a:p>
            <a:pPr algn="l"/>
            <a:endParaRPr lang="zh-CN" sz="1600" dirty="0">
              <a:solidFill>
                <a:srgbClr val="7030A0"/>
              </a:solidFill>
            </a:endParaRPr>
          </a:p>
          <a:p>
            <a:pPr algn="l"/>
            <a:r>
              <a:rPr lang="zh-CN" sz="1600" dirty="0">
                <a:solidFill>
                  <a:schemeClr val="tx1"/>
                </a:solidFill>
              </a:rPr>
              <a:t>回顾以往自己是否轻率地做出过错误的决定？产生了怎样的后果？</a:t>
            </a:r>
            <a:endParaRPr lang="zh-CN" sz="1600" dirty="0">
              <a:solidFill>
                <a:schemeClr val="tx1"/>
              </a:solidFill>
            </a:endParaRPr>
          </a:p>
          <a:p>
            <a:pPr algn="l"/>
            <a:r>
              <a:rPr lang="en-US" altLang="zh-CN" sz="1600" dirty="0">
                <a:solidFill>
                  <a:schemeClr val="tx1"/>
                </a:solidFill>
              </a:rPr>
              <a:t>______________________________________________________________________</a:t>
            </a:r>
            <a:endParaRPr lang="en-US" altLang="zh-CN" sz="1600" dirty="0">
              <a:solidFill>
                <a:schemeClr val="tx1"/>
              </a:solidFill>
            </a:endParaRPr>
          </a:p>
          <a:p>
            <a:pPr algn="l"/>
            <a:r>
              <a:rPr lang="en-US" altLang="zh-CN" sz="1600" dirty="0">
                <a:solidFill>
                  <a:schemeClr val="tx1"/>
                </a:solidFill>
              </a:rPr>
              <a:t>______________________________________________________________________</a:t>
            </a:r>
            <a:endParaRPr lang="zh-CN" sz="1600" dirty="0">
              <a:solidFill>
                <a:schemeClr val="tx1"/>
              </a:solidFill>
            </a:endParaRPr>
          </a:p>
          <a:p>
            <a:pPr algn="l"/>
            <a:r>
              <a:rPr lang="en-US" altLang="zh-CN" sz="1600" dirty="0">
                <a:solidFill>
                  <a:schemeClr val="tx1"/>
                </a:solidFill>
                <a:sym typeface="+mn-ea"/>
              </a:rPr>
              <a:t>______________________________________________________________________</a:t>
            </a:r>
            <a:endParaRPr lang="en-US" altLang="zh-CN" sz="1600" dirty="0">
              <a:solidFill>
                <a:schemeClr val="tx1"/>
              </a:solidFill>
            </a:endParaRPr>
          </a:p>
          <a:p>
            <a:pPr algn="l"/>
            <a:r>
              <a:rPr lang="en-US" altLang="zh-CN" sz="1600" dirty="0">
                <a:solidFill>
                  <a:schemeClr val="tx1"/>
                </a:solidFill>
                <a:sym typeface="+mn-ea"/>
              </a:rPr>
              <a:t>______________________________________________________________________</a:t>
            </a:r>
            <a:endParaRPr lang="zh-CN" sz="1600" dirty="0">
              <a:solidFill>
                <a:schemeClr val="tx1"/>
              </a:solidFill>
            </a:endParaRPr>
          </a:p>
          <a:p>
            <a:pPr algn="l"/>
            <a:endParaRPr lang="zh-CN" sz="1600" dirty="0">
              <a:solidFill>
                <a:schemeClr val="tx1"/>
              </a:solidFill>
            </a:endParaRPr>
          </a:p>
          <a:p>
            <a:pPr algn="l"/>
            <a:endParaRPr lang="zh-CN" sz="1600" dirty="0">
              <a:solidFill>
                <a:srgbClr val="7030A0"/>
              </a:solidFill>
            </a:endParaRPr>
          </a:p>
          <a:p>
            <a:pPr algn="l"/>
            <a:endParaRPr lang="zh-CN" sz="1600" dirty="0">
              <a:solidFill>
                <a:srgbClr val="7030A0"/>
              </a:solidFill>
            </a:endParaRPr>
          </a:p>
          <a:p>
            <a:pPr algn="l"/>
            <a:endParaRPr lang="zh-CN" sz="1600" dirty="0">
              <a:solidFill>
                <a:srgbClr val="7030A0"/>
              </a:solidFill>
            </a:endParaRPr>
          </a:p>
        </p:txBody>
      </p:sp>
      <p:sp>
        <p:nvSpPr>
          <p:cNvPr id="7" name="PA-A000320150714E26PPSH-4285"/>
          <p:cNvSpPr/>
          <p:nvPr>
            <p:custDataLst>
              <p:tags r:id="rId1"/>
            </p:custDataLst>
          </p:nvPr>
        </p:nvSpPr>
        <p:spPr bwMode="auto">
          <a:xfrm>
            <a:off x="180786" y="124539"/>
            <a:ext cx="359997" cy="347896"/>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rgbClr val="00B0F0"/>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9pPr>
          </a:lstStyle>
          <a:p>
            <a:endParaRPr lang="zh-CN" altLang="en-US" sz="1800" dirty="0">
              <a:solidFill>
                <a:srgbClr val="7030A0"/>
              </a:solidFill>
              <a:latin typeface="楷体" panose="02010609060101010101" pitchFamily="2" charset="-122"/>
            </a:endParaRPr>
          </a:p>
        </p:txBody>
      </p:sp>
      <p:sp>
        <p:nvSpPr>
          <p:cNvPr id="8" name="文本框 7"/>
          <p:cNvSpPr txBox="1"/>
          <p:nvPr/>
        </p:nvSpPr>
        <p:spPr>
          <a:xfrm>
            <a:off x="599893" y="67679"/>
            <a:ext cx="6912022" cy="460375"/>
          </a:xfrm>
          <a:prstGeom prst="rect">
            <a:avLst/>
          </a:prstGeom>
          <a:noFill/>
        </p:spPr>
        <p:txBody>
          <a:bodyPr wrap="square" rtlCol="0">
            <a:spAutoFit/>
          </a:bodyPr>
          <a:lstStyle/>
          <a:p>
            <a:r>
              <a:rPr lang="zh-CN" altLang="en-US" sz="2400" b="1" dirty="0">
                <a:solidFill>
                  <a:srgbClr val="00B0F0"/>
                </a:solidFill>
                <a:latin typeface="微软雅黑" panose="020B0503020204020204" pitchFamily="34" charset="-122"/>
                <a:ea typeface="微软雅黑" panose="020B0503020204020204" pitchFamily="34" charset="-122"/>
              </a:rPr>
              <a:t>课堂活动</a:t>
            </a:r>
            <a:r>
              <a:rPr lang="en-US" altLang="zh-CN" sz="2400" b="1" dirty="0">
                <a:solidFill>
                  <a:srgbClr val="00B0F0"/>
                </a:solidFill>
                <a:latin typeface="微软雅黑" panose="020B0503020204020204" pitchFamily="34" charset="-122"/>
                <a:ea typeface="微软雅黑" panose="020B0503020204020204" pitchFamily="34" charset="-122"/>
              </a:rPr>
              <a:t> </a:t>
            </a:r>
            <a:endParaRPr lang="en-US" altLang="zh-CN" sz="2400" b="1" dirty="0">
              <a:solidFill>
                <a:srgbClr val="00B0F0"/>
              </a:solidFill>
              <a:latin typeface="微软雅黑" panose="020B0503020204020204" pitchFamily="34" charset="-122"/>
              <a:ea typeface="微软雅黑" panose="020B0503020204020204" pitchFamily="34" charset="-122"/>
            </a:endParaRPr>
          </a:p>
        </p:txBody>
      </p:sp>
      <p:cxnSp>
        <p:nvCxnSpPr>
          <p:cNvPr id="9" name="直接连接符 8"/>
          <p:cNvCxnSpPr/>
          <p:nvPr/>
        </p:nvCxnSpPr>
        <p:spPr>
          <a:xfrm>
            <a:off x="494" y="556538"/>
            <a:ext cx="9144600"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396330" y="1060376"/>
            <a:ext cx="8511108" cy="2635465"/>
          </a:xfrm>
          <a:prstGeom prst="rect">
            <a:avLst/>
          </a:prstGeom>
          <a:noFill/>
        </p:spPr>
        <p:txBody>
          <a:bodyPr wrap="square">
            <a:spAutoFit/>
          </a:bodyPr>
          <a:lstStyle/>
          <a:p>
            <a:pPr>
              <a:lnSpc>
                <a:spcPct val="150000"/>
              </a:lnSpc>
            </a:pPr>
            <a:r>
              <a:rPr lang="zh-CN" altLang="en-US" sz="1600" dirty="0"/>
              <a:t>  “决策”一词的意思就是做出决定或选择。</a:t>
            </a:r>
            <a:r>
              <a:rPr lang="zh-CN" altLang="en-US" sz="1600" b="1" dirty="0"/>
              <a:t>决策是人类的核心活动，对个体、群体、组织和社会生活至关重要。</a:t>
            </a:r>
            <a:endParaRPr lang="en-US" altLang="zh-CN" sz="1600" b="1" dirty="0"/>
          </a:p>
          <a:p>
            <a:pPr>
              <a:lnSpc>
                <a:spcPct val="150000"/>
              </a:lnSpc>
            </a:pPr>
            <a:r>
              <a:rPr lang="en-US" altLang="zh-CN" sz="1600" dirty="0"/>
              <a:t>    </a:t>
            </a:r>
            <a:r>
              <a:rPr lang="zh-CN" altLang="en-US" sz="1600" dirty="0"/>
              <a:t>一个人在其职业生涯中经常会面临多重选择，这时就需要个人做出决定，即进行职业决策。职业决策的概念是从经济学中发展而来的，有</a:t>
            </a:r>
            <a:r>
              <a:rPr lang="zh-CN" altLang="en-US" sz="1600" dirty="0">
                <a:solidFill>
                  <a:schemeClr val="accent2"/>
                </a:solidFill>
              </a:rPr>
              <a:t>广义</a:t>
            </a:r>
            <a:r>
              <a:rPr lang="zh-CN" altLang="en-US" sz="1600" dirty="0"/>
              <a:t>和</a:t>
            </a:r>
            <a:r>
              <a:rPr lang="zh-CN" altLang="en-US" sz="1600" dirty="0">
                <a:solidFill>
                  <a:schemeClr val="accent1"/>
                </a:solidFill>
              </a:rPr>
              <a:t>狭义</a:t>
            </a:r>
            <a:r>
              <a:rPr lang="zh-CN" altLang="en-US" sz="1600" dirty="0"/>
              <a:t>之分。</a:t>
            </a:r>
            <a:r>
              <a:rPr lang="zh-CN" altLang="en-US" sz="1600" dirty="0">
                <a:solidFill>
                  <a:schemeClr val="accent2"/>
                </a:solidFill>
              </a:rPr>
              <a:t>广义上的职业决策是一个由提出问题、收集资料、确定目标、拟订方案、分析评价、最后选定方案等一系列环节组成的完整过程，而且在方案选定之后，还要检查和监督它的执行情况，以便及时发现偏差并加以纠</a:t>
            </a:r>
            <a:r>
              <a:rPr lang="zh-CN" altLang="en-US" sz="1600" dirty="0">
                <a:solidFill>
                  <a:srgbClr val="C00000"/>
                </a:solidFill>
              </a:rPr>
              <a:t>正</a:t>
            </a:r>
            <a:r>
              <a:rPr lang="zh-CN" altLang="en-US" sz="1600" dirty="0"/>
              <a:t>。</a:t>
            </a:r>
            <a:r>
              <a:rPr lang="zh-CN" altLang="en-US" sz="1600" dirty="0">
                <a:solidFill>
                  <a:schemeClr val="accent1"/>
                </a:solidFill>
              </a:rPr>
              <a:t>狭义的职业决策仅指行动方案的最后选择，即通常所说的“拍板”</a:t>
            </a:r>
            <a:r>
              <a:rPr lang="zh-CN" altLang="en-US" sz="1600" dirty="0"/>
              <a:t>。</a:t>
            </a:r>
            <a:endParaRPr lang="en-US" altLang="zh-CN" sz="1600" dirty="0"/>
          </a:p>
        </p:txBody>
      </p:sp>
      <p:sp>
        <p:nvSpPr>
          <p:cNvPr id="7" name="文本框 6"/>
          <p:cNvSpPr txBox="1"/>
          <p:nvPr/>
        </p:nvSpPr>
        <p:spPr>
          <a:xfrm>
            <a:off x="2779841" y="246510"/>
            <a:ext cx="3081849"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一、职业决策的概念</a:t>
            </a:r>
            <a:endParaRPr lang="zh-CN" altLang="en-US" sz="2400" b="1" dirty="0">
              <a:latin typeface="微软雅黑" panose="020B0503020204020204" pitchFamily="34" charset="-122"/>
              <a:ea typeface="微软雅黑" panose="020B0503020204020204" pitchFamily="34" charset="-122"/>
            </a:endParaRPr>
          </a:p>
        </p:txBody>
      </p:sp>
      <p:sp>
        <p:nvSpPr>
          <p:cNvPr id="8" name="等腰三角形 7"/>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tags/tag1.xml><?xml version="1.0" encoding="utf-8"?>
<p:tagLst xmlns:p="http://schemas.openxmlformats.org/presentationml/2006/main">
  <p:tag name="MH" val="20161022203400"/>
  <p:tag name="MH_LIBRARY" val="GRAPHIC"/>
  <p:tag name="MH_TYPE" val="Other"/>
  <p:tag name="MH_ORDER" val="1"/>
</p:tagLst>
</file>

<file path=ppt/tags/tag10.xml><?xml version="1.0" encoding="utf-8"?>
<p:tagLst xmlns:p="http://schemas.openxmlformats.org/presentationml/2006/main">
  <p:tag name="MH" val="20160830110146"/>
  <p:tag name="MH_LIBRARY" val="CONTENTS"/>
  <p:tag name="MH_TYPE" val="OTHERS"/>
  <p:tag name="ID" val="553512"/>
</p:tagLst>
</file>

<file path=ppt/tags/tag11.xml><?xml version="1.0" encoding="utf-8"?>
<p:tagLst xmlns:p="http://schemas.openxmlformats.org/presentationml/2006/main">
  <p:tag name="MH_TYPE" val="#NeiR#"/>
  <p:tag name="MH_NUMBER" val="4"/>
  <p:tag name="MH_CATEGORY" val="#BingLLB#"/>
  <p:tag name="MH_LAYOUT" val="SubTitle"/>
  <p:tag name="MH" val="20161022203400"/>
  <p:tag name="MH_LIBRARY" val="GRAPHIC"/>
</p:tagLst>
</file>

<file path=ppt/tags/tag12.xml><?xml version="1.0" encoding="utf-8"?>
<p:tagLst xmlns:p="http://schemas.openxmlformats.org/presentationml/2006/main">
  <p:tag name="KSO_WM_DIAGRAM_VIRTUALLY_FRAME" val="{&quot;height&quot;:241.23724409448818,&quot;left&quot;:56.24952755905512,&quot;top&quot;:85.10338582677164,&quot;width&quot;:663.8388188976378}"/>
</p:tagLst>
</file>

<file path=ppt/tags/tag13.xml><?xml version="1.0" encoding="utf-8"?>
<p:tagLst xmlns:p="http://schemas.openxmlformats.org/presentationml/2006/main">
  <p:tag name="KSO_WM_DIAGRAM_VIRTUALLY_FRAME" val="{&quot;height&quot;:241.23724409448818,&quot;left&quot;:56.24952755905512,&quot;top&quot;:85.10338582677164,&quot;width&quot;:663.8388188976378}"/>
</p:tagLst>
</file>

<file path=ppt/tags/tag14.xml><?xml version="1.0" encoding="utf-8"?>
<p:tagLst xmlns:p="http://schemas.openxmlformats.org/presentationml/2006/main">
  <p:tag name="KSO_WM_DIAGRAM_VIRTUALLY_FRAME" val="{&quot;height&quot;:241.23724409448818,&quot;left&quot;:56.24952755905512,&quot;top&quot;:85.10338582677164,&quot;width&quot;:663.8388188976378}"/>
</p:tagLst>
</file>

<file path=ppt/tags/tag15.xml><?xml version="1.0" encoding="utf-8"?>
<p:tagLst xmlns:p="http://schemas.openxmlformats.org/presentationml/2006/main">
  <p:tag name="KSO_WM_DIAGRAM_VIRTUALLY_FRAME" val="{&quot;height&quot;:241.23724409448818,&quot;left&quot;:56.24952755905512,&quot;top&quot;:85.10338582677164,&quot;width&quot;:663.8388188976378}"/>
</p:tagLst>
</file>

<file path=ppt/tags/tag16.xml><?xml version="1.0" encoding="utf-8"?>
<p:tagLst xmlns:p="http://schemas.openxmlformats.org/presentationml/2006/main">
  <p:tag name="KSO_WM_DIAGRAM_VIRTUALLY_FRAME" val="{&quot;height&quot;:241.23724409448818,&quot;left&quot;:56.24952755905512,&quot;top&quot;:85.10338582677164,&quot;width&quot;:663.8388188976378}"/>
</p:tagLst>
</file>

<file path=ppt/tags/tag17.xml><?xml version="1.0" encoding="utf-8"?>
<p:tagLst xmlns:p="http://schemas.openxmlformats.org/presentationml/2006/main">
  <p:tag name="KSO_WM_DIAGRAM_VIRTUALLY_FRAME" val="{&quot;height&quot;:241.23724409448818,&quot;left&quot;:56.24952755905512,&quot;top&quot;:85.10338582677164,&quot;width&quot;:663.8388188976378}"/>
</p:tagLst>
</file>

<file path=ppt/tags/tag18.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19.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2.xml><?xml version="1.0" encoding="utf-8"?>
<p:tagLst xmlns:p="http://schemas.openxmlformats.org/presentationml/2006/main">
  <p:tag name="MH" val="20161022203400"/>
  <p:tag name="MH_LIBRARY" val="GRAPHIC"/>
  <p:tag name="MH_TYPE" val="Other"/>
  <p:tag name="MH_ORDER" val="2"/>
</p:tagLst>
</file>

<file path=ppt/tags/tag20.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21.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22.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23.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24.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25.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26.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27.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28.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29.xml><?xml version="1.0" encoding="utf-8"?>
<p:tagLst xmlns:p="http://schemas.openxmlformats.org/presentationml/2006/main">
  <p:tag name="ISPRING_ULTRA_SCORM_COURSE_ID" val="93FDE6F3-C2C1-497D-9AC0-D418F52504A2"/>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PRESENTATION_TITLE" val="教师公开课说课PPT课件模板"/>
  <p:tag name="commondata" val="eyJoZGlkIjoiZTk3MGRjMWNmOWQ0ZTc1MWIzMGIyNjM5NmM3MDU2NzEifQ=="/>
</p:tagLst>
</file>

<file path=ppt/tags/tag3.xml><?xml version="1.0" encoding="utf-8"?>
<p:tagLst xmlns:p="http://schemas.openxmlformats.org/presentationml/2006/main">
  <p:tag name="MH" val="20161022203400"/>
  <p:tag name="MH_LIBRARY" val="GRAPHIC"/>
  <p:tag name="MH_TYPE" val="Other"/>
  <p:tag name="MH_ORDER" val="3"/>
</p:tagLst>
</file>

<file path=ppt/tags/tag4.xml><?xml version="1.0" encoding="utf-8"?>
<p:tagLst xmlns:p="http://schemas.openxmlformats.org/presentationml/2006/main">
  <p:tag name="MH" val="20161022203400"/>
  <p:tag name="MH_LIBRARY" val="GRAPHIC"/>
  <p:tag name="MH_TYPE" val="Other"/>
  <p:tag name="MH_ORDER" val="4"/>
</p:tagLst>
</file>

<file path=ppt/tags/tag5.xml><?xml version="1.0" encoding="utf-8"?>
<p:tagLst xmlns:p="http://schemas.openxmlformats.org/presentationml/2006/main">
  <p:tag name="MH" val="20161022192605"/>
  <p:tag name="MH_LIBRARY" val="GRAPHIC"/>
  <p:tag name="MH_TYPE" val="Text"/>
  <p:tag name="MH_ORDER" val="1"/>
</p:tagLst>
</file>

<file path=ppt/tags/tag6.xml><?xml version="1.0" encoding="utf-8"?>
<p:tagLst xmlns:p="http://schemas.openxmlformats.org/presentationml/2006/main">
  <p:tag name="MH" val="20161022192605"/>
  <p:tag name="MH_LIBRARY" val="GRAPHIC"/>
  <p:tag name="MH_TYPE" val="Text"/>
  <p:tag name="MH_ORDER" val="2"/>
</p:tagLst>
</file>

<file path=ppt/tags/tag7.xml><?xml version="1.0" encoding="utf-8"?>
<p:tagLst xmlns:p="http://schemas.openxmlformats.org/presentationml/2006/main">
  <p:tag name="MH" val="20161022192605"/>
  <p:tag name="MH_LIBRARY" val="GRAPHIC"/>
  <p:tag name="MH_TYPE" val="Text"/>
  <p:tag name="MH_ORDER" val="3"/>
</p:tagLst>
</file>

<file path=ppt/tags/tag8.xml><?xml version="1.0" encoding="utf-8"?>
<p:tagLst xmlns:p="http://schemas.openxmlformats.org/presentationml/2006/main">
  <p:tag name="MH" val="20161022192605"/>
  <p:tag name="MH_LIBRARY" val="GRAPHIC"/>
  <p:tag name="MH_TYPE" val="Text"/>
  <p:tag name="MH_ORDER" val="4"/>
</p:tagLst>
</file>

<file path=ppt/tags/tag9.xml><?xml version="1.0" encoding="utf-8"?>
<p:tagLst xmlns:p="http://schemas.openxmlformats.org/presentationml/2006/main">
  <p:tag name="MH" val="20160830110146"/>
  <p:tag name="MH_LIBRARY" val="CONTENTS"/>
  <p:tag name="MH_TYPE" val="OTHERS"/>
  <p:tag name="ID" val="553512"/>
</p:tagLst>
</file>

<file path=ppt/theme/theme1.xml><?xml version="1.0" encoding="utf-8"?>
<a:theme xmlns:a="http://schemas.openxmlformats.org/drawingml/2006/main" name="第一PPT，www.1ppt.com">
  <a:themeElements>
    <a:clrScheme name="自定义 1121">
      <a:dk1>
        <a:sysClr val="windowText" lastClr="000000"/>
      </a:dk1>
      <a:lt1>
        <a:sysClr val="window" lastClr="FFFFFF"/>
      </a:lt1>
      <a:dk2>
        <a:srgbClr val="696464"/>
      </a:dk2>
      <a:lt2>
        <a:srgbClr val="E9E5DC"/>
      </a:lt2>
      <a:accent1>
        <a:srgbClr val="1DC5CD"/>
      </a:accent1>
      <a:accent2>
        <a:srgbClr val="D34817"/>
      </a:accent2>
      <a:accent3>
        <a:srgbClr val="1DC5CD"/>
      </a:accent3>
      <a:accent4>
        <a:srgbClr val="D34817"/>
      </a:accent4>
      <a:accent5>
        <a:srgbClr val="1DC5CD"/>
      </a:accent5>
      <a:accent6>
        <a:srgbClr val="D34817"/>
      </a:accent6>
      <a:hlink>
        <a:srgbClr val="CC9900"/>
      </a:hlink>
      <a:folHlink>
        <a:srgbClr val="96A9A9"/>
      </a:folHlink>
    </a:clrScheme>
    <a:fontScheme name="Candara">
      <a:maj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楷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楷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14884</Words>
  <Application>WPS 演示</Application>
  <PresentationFormat>自定义</PresentationFormat>
  <Paragraphs>655</Paragraphs>
  <Slides>65</Slides>
  <Notes>51</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65</vt:i4>
      </vt:variant>
    </vt:vector>
  </HeadingPairs>
  <TitlesOfParts>
    <vt:vector size="80" baseType="lpstr">
      <vt:lpstr>Arial</vt:lpstr>
      <vt:lpstr>宋体</vt:lpstr>
      <vt:lpstr>Wingdings</vt:lpstr>
      <vt:lpstr>Calibri</vt:lpstr>
      <vt:lpstr>楷体</vt:lpstr>
      <vt:lpstr>微软雅黑</vt:lpstr>
      <vt:lpstr>Agency FB</vt:lpstr>
      <vt:lpstr>Arial Narrow</vt:lpstr>
      <vt:lpstr>Franklin Gothic Medium</vt:lpstr>
      <vt:lpstr>Arial Unicode MS</vt:lpstr>
      <vt:lpstr>Gill Sans</vt:lpstr>
      <vt:lpstr>Candara</vt:lpstr>
      <vt:lpstr>华文楷体</vt:lpstr>
      <vt:lpstr>Gill Sans MT</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教师公开课说课PPT课件模板</dc:title>
  <dc:creator/>
  <cp:keywords>www.1ppt.com</cp:keywords>
  <dc:description>www.1ppt.com</dc:description>
  <cp:lastModifiedBy>-z</cp:lastModifiedBy>
  <cp:revision>7</cp:revision>
  <dcterms:created xsi:type="dcterms:W3CDTF">2016-10-17T14:00:00Z</dcterms:created>
  <dcterms:modified xsi:type="dcterms:W3CDTF">2024-10-29T00:42:45Z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B8B1CA00A1F34FA5A15BB4A98C829DA4_12</vt:lpwstr>
  </property>
  <property fmtid="{D5CDD505-2E9C-101B-9397-08002B2CF9AE}" pid="3" name="KSOProductBuildVer">
    <vt:lpwstr>2052-12.1.0.18608</vt:lpwstr>
  </property>
</Properties>
</file>